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4"/>
  </p:sldMasterIdLst>
  <p:notesMasterIdLst>
    <p:notesMasterId r:id="rId31"/>
  </p:notesMasterIdLst>
  <p:sldIdLst>
    <p:sldId id="256" r:id="rId5"/>
    <p:sldId id="323" r:id="rId6"/>
    <p:sldId id="277" r:id="rId7"/>
    <p:sldId id="269" r:id="rId8"/>
    <p:sldId id="281" r:id="rId9"/>
    <p:sldId id="290" r:id="rId10"/>
    <p:sldId id="324" r:id="rId11"/>
    <p:sldId id="338" r:id="rId12"/>
    <p:sldId id="330" r:id="rId13"/>
    <p:sldId id="329" r:id="rId14"/>
    <p:sldId id="325" r:id="rId15"/>
    <p:sldId id="339" r:id="rId16"/>
    <p:sldId id="328" r:id="rId17"/>
    <p:sldId id="340" r:id="rId18"/>
    <p:sldId id="341" r:id="rId19"/>
    <p:sldId id="342" r:id="rId20"/>
    <p:sldId id="343" r:id="rId21"/>
    <p:sldId id="336" r:id="rId22"/>
    <p:sldId id="332" r:id="rId23"/>
    <p:sldId id="333" r:id="rId24"/>
    <p:sldId id="334" r:id="rId25"/>
    <p:sldId id="335" r:id="rId26"/>
    <p:sldId id="327" r:id="rId27"/>
    <p:sldId id="322" r:id="rId28"/>
    <p:sldId id="326" r:id="rId29"/>
    <p:sldId id="344" r:id="rId30"/>
  </p:sldIdLst>
  <p:sldSz cx="9144000" cy="5143500" type="screen16x9"/>
  <p:notesSz cx="6858000" cy="9144000"/>
  <p:embeddedFontLst>
    <p:embeddedFont>
      <p:font typeface="Andalus" panose="02020603050405020304" pitchFamily="18" charset="-78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Dubai" panose="020B0503030403030204" pitchFamily="34" charset="-78"/>
      <p:regular r:id="rId37"/>
      <p:bold r:id="rId38"/>
    </p:embeddedFont>
    <p:embeddedFont>
      <p:font typeface="Lato" panose="020F0502020204030203" pitchFamily="34" charset="77"/>
      <p:regular r:id="rId39"/>
      <p:bold r:id="rId40"/>
      <p:italic r:id="rId41"/>
      <p:boldItalic r:id="rId42"/>
    </p:embeddedFont>
    <p:embeddedFont>
      <p:font typeface="Lato Light" panose="020F0502020204030203" pitchFamily="34" charset="77"/>
      <p:regular r:id="rId43"/>
      <p:bold r:id="rId44"/>
      <p:italic r:id="rId45"/>
      <p:boldItalic r:id="rId46"/>
    </p:embeddedFont>
    <p:embeddedFont>
      <p:font typeface="Raleway" panose="020B0503030101060003" pitchFamily="34" charset="77"/>
      <p:regular r:id="rId47"/>
      <p:bold r:id="rId48"/>
      <p:italic r:id="rId49"/>
      <p:boldItalic r:id="rId50"/>
    </p:embeddedFont>
    <p:embeddedFont>
      <p:font typeface="Raleway Light" panose="020B0503030101060003" pitchFamily="34" charset="77"/>
      <p:regular r:id="rId51"/>
      <p:bold r:id="rId52"/>
      <p:italic r:id="rId53"/>
      <p:boldItalic r:id="rId54"/>
    </p:embeddedFont>
    <p:embeddedFont>
      <p:font typeface="Segoe UI" panose="020B0502040204020203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62D437-ADED-44CD-A898-D12F8AA20D0B}">
  <a:tblStyle styleId="{5362D437-ADED-44CD-A898-D12F8AA20D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0"/>
  </p:normalViewPr>
  <p:slideViewPr>
    <p:cSldViewPr snapToGrid="0">
      <p:cViewPr varScale="1">
        <p:scale>
          <a:sx n="137" d="100"/>
          <a:sy n="137" d="100"/>
        </p:scale>
        <p:origin x="9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font" Target="fonts/font27.fntdata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8" Type="http://schemas.openxmlformats.org/officeDocument/2006/relationships/slide" Target="slides/slide4.xml"/><Relationship Id="rId51" Type="http://schemas.openxmlformats.org/officeDocument/2006/relationships/font" Target="fonts/font2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10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0bcd22d63_2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0bcd22d63_2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0bcd22d63_2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0bcd22d63_2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54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urs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18400" y="1857575"/>
            <a:ext cx="5956500" cy="17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None/>
              <a:defRPr sz="3100">
                <a:solidFill>
                  <a:schemeClr val="dk2"/>
                </a:solidFill>
                <a:highlight>
                  <a:srgbClr val="F1C23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t="1399" b="1390"/>
          <a:stretch/>
        </p:blipFill>
        <p:spPr>
          <a:xfrm>
            <a:off x="1869150" y="3813400"/>
            <a:ext cx="3324650" cy="6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4550" y="3881107"/>
            <a:ext cx="2250055" cy="799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urse 1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818400" y="1857575"/>
            <a:ext cx="5956500" cy="17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None/>
              <a:defRPr sz="31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818400" y="3776088"/>
            <a:ext cx="5786400" cy="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 Light"/>
              <a:buNone/>
              <a:defRPr sz="1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>
            <a:off x="-132486" y="-539792"/>
            <a:ext cx="9483875" cy="6021189"/>
            <a:chOff x="-132486" y="-539792"/>
            <a:chExt cx="9483875" cy="6021189"/>
          </a:xfrm>
        </p:grpSpPr>
        <p:cxnSp>
          <p:nvCxnSpPr>
            <p:cNvPr id="17" name="Google Shape;17;p3"/>
            <p:cNvCxnSpPr/>
            <p:nvPr/>
          </p:nvCxnSpPr>
          <p:spPr>
            <a:xfrm rot="10800000" flipH="1">
              <a:off x="3131025" y="4288363"/>
              <a:ext cx="660600" cy="560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3"/>
            <p:cNvCxnSpPr/>
            <p:nvPr/>
          </p:nvCxnSpPr>
          <p:spPr>
            <a:xfrm flipH="1">
              <a:off x="379950" y="820000"/>
              <a:ext cx="348000" cy="6492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3"/>
            <p:cNvCxnSpPr/>
            <p:nvPr/>
          </p:nvCxnSpPr>
          <p:spPr>
            <a:xfrm flipH="1">
              <a:off x="5578925" y="120800"/>
              <a:ext cx="549000" cy="5643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3"/>
            <p:cNvCxnSpPr/>
            <p:nvPr/>
          </p:nvCxnSpPr>
          <p:spPr>
            <a:xfrm rot="-5400000" flipH="1">
              <a:off x="6241989" y="959695"/>
              <a:ext cx="660600" cy="560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3"/>
            <p:cNvCxnSpPr/>
            <p:nvPr/>
          </p:nvCxnSpPr>
          <p:spPr>
            <a:xfrm flipH="1">
              <a:off x="7948275" y="3418225"/>
              <a:ext cx="362700" cy="6648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3"/>
            <p:cNvCxnSpPr/>
            <p:nvPr/>
          </p:nvCxnSpPr>
          <p:spPr>
            <a:xfrm flipH="1">
              <a:off x="7870575" y="191500"/>
              <a:ext cx="220200" cy="8523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3"/>
            <p:cNvCxnSpPr/>
            <p:nvPr/>
          </p:nvCxnSpPr>
          <p:spPr>
            <a:xfrm rot="-5400000" flipH="1">
              <a:off x="6328164" y="2570718"/>
              <a:ext cx="660600" cy="560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3"/>
            <p:cNvCxnSpPr/>
            <p:nvPr/>
          </p:nvCxnSpPr>
          <p:spPr>
            <a:xfrm rot="-5400000" flipH="1">
              <a:off x="8741039" y="-139964"/>
              <a:ext cx="660600" cy="560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3"/>
            <p:cNvCxnSpPr/>
            <p:nvPr/>
          </p:nvCxnSpPr>
          <p:spPr>
            <a:xfrm rot="-5400000" flipH="1">
              <a:off x="1770539" y="559270"/>
              <a:ext cx="660600" cy="560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3"/>
            <p:cNvCxnSpPr/>
            <p:nvPr/>
          </p:nvCxnSpPr>
          <p:spPr>
            <a:xfrm rot="10800000" flipH="1">
              <a:off x="3332050" y="3070700"/>
              <a:ext cx="954300" cy="3213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 rot="-5400000" flipH="1">
              <a:off x="1512014" y="2951288"/>
              <a:ext cx="660600" cy="560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 rot="-5400000" flipH="1">
              <a:off x="-182736" y="-489542"/>
              <a:ext cx="660600" cy="560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 flipH="1">
              <a:off x="3973625" y="641525"/>
              <a:ext cx="440400" cy="651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 rot="10800000" flipH="1">
              <a:off x="-132486" y="2218425"/>
              <a:ext cx="957600" cy="267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 rot="-5400000" flipH="1">
              <a:off x="1061989" y="4871047"/>
              <a:ext cx="660600" cy="560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 flipH="1">
              <a:off x="8205650" y="1493675"/>
              <a:ext cx="919200" cy="3639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 rot="-5400000" flipH="1">
              <a:off x="4901514" y="3938767"/>
              <a:ext cx="660600" cy="560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 rot="10800000" flipH="1">
              <a:off x="354275" y="3422525"/>
              <a:ext cx="325500" cy="6468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 rot="-5400000" flipH="1">
              <a:off x="2976964" y="-256463"/>
              <a:ext cx="660600" cy="560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 rot="-5400000" flipH="1">
              <a:off x="8177614" y="2482059"/>
              <a:ext cx="660600" cy="560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6242825" y="3820375"/>
              <a:ext cx="849000" cy="1074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 flipH="1">
              <a:off x="6379375" y="4692400"/>
              <a:ext cx="292200" cy="6843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 rot="-5400000" flipH="1">
              <a:off x="8693164" y="4288372"/>
              <a:ext cx="660600" cy="560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0" name="Google Shape;40;p3"/>
          <p:cNvSpPr txBox="1">
            <a:spLocks noGrp="1"/>
          </p:cNvSpPr>
          <p:nvPr>
            <p:ph type="subTitle" idx="2"/>
          </p:nvPr>
        </p:nvSpPr>
        <p:spPr>
          <a:xfrm>
            <a:off x="1818399" y="4039475"/>
            <a:ext cx="57864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 Light"/>
              <a:buNone/>
              <a:defRPr sz="1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module">
  <p:cSld name="TITLE_1"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4"/>
          <p:cNvCxnSpPr/>
          <p:nvPr/>
        </p:nvCxnSpPr>
        <p:spPr>
          <a:xfrm flipH="1">
            <a:off x="5287550" y="4663650"/>
            <a:ext cx="292200" cy="684300"/>
          </a:xfrm>
          <a:prstGeom prst="straightConnector1">
            <a:avLst/>
          </a:prstGeom>
          <a:noFill/>
          <a:ln w="9525" cap="flat" cmpd="sng">
            <a:solidFill>
              <a:srgbClr val="CFE2F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3" name="Google Shape;43;p4"/>
          <p:cNvGrpSpPr/>
          <p:nvPr/>
        </p:nvGrpSpPr>
        <p:grpSpPr>
          <a:xfrm>
            <a:off x="-132486" y="-539792"/>
            <a:ext cx="9436000" cy="5985289"/>
            <a:chOff x="-132486" y="-539792"/>
            <a:chExt cx="9436000" cy="5985289"/>
          </a:xfrm>
        </p:grpSpPr>
        <p:cxnSp>
          <p:nvCxnSpPr>
            <p:cNvPr id="44" name="Google Shape;44;p4"/>
            <p:cNvCxnSpPr/>
            <p:nvPr/>
          </p:nvCxnSpPr>
          <p:spPr>
            <a:xfrm rot="10800000" flipH="1">
              <a:off x="3307250" y="4572188"/>
              <a:ext cx="660600" cy="560100"/>
            </a:xfrm>
            <a:prstGeom prst="straightConnector1">
              <a:avLst/>
            </a:prstGeom>
            <a:noFill/>
            <a:ln w="9525" cap="flat" cmpd="sng">
              <a:solidFill>
                <a:srgbClr val="D0E0E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 flipH="1">
              <a:off x="379950" y="820000"/>
              <a:ext cx="348000" cy="64920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 flipH="1">
              <a:off x="5511875" y="191500"/>
              <a:ext cx="549000" cy="56430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 rot="-5400000" flipH="1">
              <a:off x="6161439" y="1127070"/>
              <a:ext cx="660600" cy="560100"/>
            </a:xfrm>
            <a:prstGeom prst="straightConnector1">
              <a:avLst/>
            </a:prstGeom>
            <a:noFill/>
            <a:ln w="9525" cap="flat" cmpd="sng">
              <a:solidFill>
                <a:srgbClr val="C9DAF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 flipH="1">
              <a:off x="7948275" y="3418225"/>
              <a:ext cx="362700" cy="664800"/>
            </a:xfrm>
            <a:prstGeom prst="straightConnector1">
              <a:avLst/>
            </a:prstGeom>
            <a:noFill/>
            <a:ln w="9525" cap="flat" cmpd="sng">
              <a:solidFill>
                <a:srgbClr val="D0E0E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 flipH="1">
              <a:off x="7985425" y="353875"/>
              <a:ext cx="76500" cy="683100"/>
            </a:xfrm>
            <a:prstGeom prst="straightConnector1">
              <a:avLst/>
            </a:prstGeom>
            <a:noFill/>
            <a:ln w="9525" cap="flat" cmpd="sng">
              <a:solidFill>
                <a:srgbClr val="D9EAD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4812775" y="3050850"/>
              <a:ext cx="884100" cy="411900"/>
            </a:xfrm>
            <a:prstGeom prst="straightConnector1">
              <a:avLst/>
            </a:prstGeom>
            <a:noFill/>
            <a:ln w="9525" cap="flat" cmpd="sng">
              <a:solidFill>
                <a:srgbClr val="D0E0E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 rot="-5400000" flipH="1">
              <a:off x="8645289" y="-53789"/>
              <a:ext cx="660600" cy="560100"/>
            </a:xfrm>
            <a:prstGeom prst="straightConnector1">
              <a:avLst/>
            </a:prstGeom>
            <a:noFill/>
            <a:ln w="9525" cap="flat" cmpd="sng">
              <a:solidFill>
                <a:srgbClr val="D0E0E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 rot="-5400000" flipH="1">
              <a:off x="1770539" y="559270"/>
              <a:ext cx="660600" cy="560100"/>
            </a:xfrm>
            <a:prstGeom prst="straightConnector1">
              <a:avLst/>
            </a:prstGeom>
            <a:noFill/>
            <a:ln w="9525" cap="flat" cmpd="sng">
              <a:solidFill>
                <a:srgbClr val="D9EAD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 rot="10800000" flipH="1">
              <a:off x="2977625" y="2934975"/>
              <a:ext cx="954300" cy="321300"/>
            </a:xfrm>
            <a:prstGeom prst="straightConnector1">
              <a:avLst/>
            </a:prstGeom>
            <a:noFill/>
            <a:ln w="9525" cap="flat" cmpd="sng">
              <a:solidFill>
                <a:srgbClr val="D0E0E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4"/>
            <p:cNvCxnSpPr/>
            <p:nvPr/>
          </p:nvCxnSpPr>
          <p:spPr>
            <a:xfrm>
              <a:off x="1445200" y="2682175"/>
              <a:ext cx="375600" cy="844800"/>
            </a:xfrm>
            <a:prstGeom prst="straightConnector1">
              <a:avLst/>
            </a:prstGeom>
            <a:noFill/>
            <a:ln w="9525" cap="flat" cmpd="sng">
              <a:solidFill>
                <a:srgbClr val="D0E0E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4"/>
            <p:cNvCxnSpPr/>
            <p:nvPr/>
          </p:nvCxnSpPr>
          <p:spPr>
            <a:xfrm rot="-5400000" flipH="1">
              <a:off x="-182736" y="-489542"/>
              <a:ext cx="660600" cy="560100"/>
            </a:xfrm>
            <a:prstGeom prst="straightConnector1">
              <a:avLst/>
            </a:prstGeom>
            <a:noFill/>
            <a:ln w="9525" cap="flat" cmpd="sng">
              <a:solidFill>
                <a:srgbClr val="D0E0E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4"/>
            <p:cNvCxnSpPr/>
            <p:nvPr/>
          </p:nvCxnSpPr>
          <p:spPr>
            <a:xfrm flipH="1">
              <a:off x="4011650" y="766000"/>
              <a:ext cx="766200" cy="373500"/>
            </a:xfrm>
            <a:prstGeom prst="straightConnector1">
              <a:avLst/>
            </a:prstGeom>
            <a:noFill/>
            <a:ln w="9525" cap="flat" cmpd="sng">
              <a:solidFill>
                <a:srgbClr val="D0E0E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4"/>
            <p:cNvCxnSpPr/>
            <p:nvPr/>
          </p:nvCxnSpPr>
          <p:spPr>
            <a:xfrm rot="10800000" flipH="1">
              <a:off x="-132486" y="2218425"/>
              <a:ext cx="957600" cy="26760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4"/>
            <p:cNvCxnSpPr/>
            <p:nvPr/>
          </p:nvCxnSpPr>
          <p:spPr>
            <a:xfrm rot="-5400000" flipH="1">
              <a:off x="717214" y="4835147"/>
              <a:ext cx="660600" cy="56010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4"/>
            <p:cNvCxnSpPr/>
            <p:nvPr/>
          </p:nvCxnSpPr>
          <p:spPr>
            <a:xfrm flipH="1">
              <a:off x="8205650" y="1493675"/>
              <a:ext cx="919200" cy="36390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4"/>
            <p:cNvCxnSpPr/>
            <p:nvPr/>
          </p:nvCxnSpPr>
          <p:spPr>
            <a:xfrm rot="-5400000" flipH="1">
              <a:off x="7186739" y="4572192"/>
              <a:ext cx="660600" cy="560100"/>
            </a:xfrm>
            <a:prstGeom prst="straightConnector1">
              <a:avLst/>
            </a:prstGeom>
            <a:noFill/>
            <a:ln w="9525" cap="flat" cmpd="sng">
              <a:solidFill>
                <a:srgbClr val="D9EAD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4"/>
            <p:cNvCxnSpPr/>
            <p:nvPr/>
          </p:nvCxnSpPr>
          <p:spPr>
            <a:xfrm rot="10800000" flipH="1">
              <a:off x="354275" y="3422525"/>
              <a:ext cx="325500" cy="646800"/>
            </a:xfrm>
            <a:prstGeom prst="straightConnector1">
              <a:avLst/>
            </a:prstGeom>
            <a:noFill/>
            <a:ln w="9525" cap="flat" cmpd="sng">
              <a:solidFill>
                <a:srgbClr val="D9EAD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 rot="-5400000" flipH="1">
              <a:off x="2976964" y="-256463"/>
              <a:ext cx="660600" cy="56010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 rot="-5400000" flipH="1">
              <a:off x="8334939" y="2440509"/>
              <a:ext cx="660600" cy="560100"/>
            </a:xfrm>
            <a:prstGeom prst="straightConnector1">
              <a:avLst/>
            </a:prstGeom>
            <a:noFill/>
            <a:ln w="9525" cap="flat" cmpd="sng">
              <a:solidFill>
                <a:srgbClr val="D9EAD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5764775" y="3951450"/>
              <a:ext cx="849000" cy="107400"/>
            </a:xfrm>
            <a:prstGeom prst="straightConnector1">
              <a:avLst/>
            </a:prstGeom>
            <a:noFill/>
            <a:ln w="9525" cap="flat" cmpd="sng">
              <a:solidFill>
                <a:srgbClr val="D9EAD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 rot="-5400000" flipH="1">
              <a:off x="8693164" y="4288372"/>
              <a:ext cx="660600" cy="560100"/>
            </a:xfrm>
            <a:prstGeom prst="straightConnector1">
              <a:avLst/>
            </a:prstGeom>
            <a:noFill/>
            <a:ln w="9525" cap="flat" cmpd="sng">
              <a:solidFill>
                <a:srgbClr val="D9EAD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" name="Google Shape;66;p4"/>
          <p:cNvSpPr txBox="1"/>
          <p:nvPr/>
        </p:nvSpPr>
        <p:spPr>
          <a:xfrm>
            <a:off x="1781125" y="1972197"/>
            <a:ext cx="65952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7" name="Google Shape;67;p4"/>
          <p:cNvPicPr preferRelativeResize="0"/>
          <p:nvPr/>
        </p:nvPicPr>
        <p:blipFill rotWithShape="1">
          <a:blip r:embed="rId2">
            <a:alphaModFix/>
          </a:blip>
          <a:srcRect b="77564"/>
          <a:stretch/>
        </p:blipFill>
        <p:spPr>
          <a:xfrm>
            <a:off x="-41275" y="-47350"/>
            <a:ext cx="9294603" cy="33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4"/>
          <p:cNvPicPr preferRelativeResize="0"/>
          <p:nvPr/>
        </p:nvPicPr>
        <p:blipFill rotWithShape="1">
          <a:blip r:embed="rId3">
            <a:alphaModFix/>
          </a:blip>
          <a:srcRect l="-4159" t="-20915" r="-7647" b="-22638"/>
          <a:stretch/>
        </p:blipFill>
        <p:spPr>
          <a:xfrm>
            <a:off x="374375" y="-41137"/>
            <a:ext cx="903724" cy="3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4"/>
          <p:cNvPicPr preferRelativeResize="0"/>
          <p:nvPr/>
        </p:nvPicPr>
        <p:blipFill rotWithShape="1">
          <a:blip r:embed="rId4">
            <a:alphaModFix/>
          </a:blip>
          <a:srcRect t="3917" b="3917"/>
          <a:stretch/>
        </p:blipFill>
        <p:spPr>
          <a:xfrm>
            <a:off x="1426050" y="-23675"/>
            <a:ext cx="993597" cy="2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53075" y="37250"/>
            <a:ext cx="797974" cy="1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6550" y="7612"/>
            <a:ext cx="903737" cy="321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Google Shape;72;p4"/>
          <p:cNvCxnSpPr/>
          <p:nvPr/>
        </p:nvCxnSpPr>
        <p:spPr>
          <a:xfrm rot="10800000" flipH="1">
            <a:off x="1749475" y="4932100"/>
            <a:ext cx="148500" cy="93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Google Shape;73;p4"/>
          <p:cNvSpPr/>
          <p:nvPr/>
        </p:nvSpPr>
        <p:spPr>
          <a:xfrm>
            <a:off x="8618750" y="4977575"/>
            <a:ext cx="576000" cy="223800"/>
          </a:xfrm>
          <a:prstGeom prst="rect">
            <a:avLst/>
          </a:prstGeom>
          <a:solidFill>
            <a:srgbClr val="E1D1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41275" y="4977575"/>
            <a:ext cx="8789100" cy="223800"/>
          </a:xfrm>
          <a:prstGeom prst="rect">
            <a:avLst/>
          </a:prstGeom>
          <a:solidFill>
            <a:srgbClr val="719F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 txBox="1"/>
          <p:nvPr/>
        </p:nvSpPr>
        <p:spPr>
          <a:xfrm>
            <a:off x="8737241" y="4932100"/>
            <a:ext cx="339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486B39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sz="1000">
              <a:solidFill>
                <a:srgbClr val="486B3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143650" y="4905425"/>
            <a:ext cx="80490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" name="Google Shape;77;p4"/>
          <p:cNvSpPr txBox="1">
            <a:spLocks noGrp="1"/>
          </p:cNvSpPr>
          <p:nvPr>
            <p:ph type="subTitle" idx="1"/>
          </p:nvPr>
        </p:nvSpPr>
        <p:spPr>
          <a:xfrm>
            <a:off x="143650" y="4905425"/>
            <a:ext cx="8232900" cy="2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01">
  <p:cSld name="TITLE_1_1_3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>
            <a:spLocks noGrp="1"/>
          </p:cNvSpPr>
          <p:nvPr>
            <p:ph type="title"/>
          </p:nvPr>
        </p:nvSpPr>
        <p:spPr>
          <a:xfrm>
            <a:off x="382225" y="871275"/>
            <a:ext cx="6980400" cy="47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rgbClr val="486B3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2" name="Google Shape;92;p6"/>
          <p:cNvSpPr txBox="1">
            <a:spLocks noGrp="1"/>
          </p:cNvSpPr>
          <p:nvPr>
            <p:ph type="subTitle" idx="1"/>
          </p:nvPr>
        </p:nvSpPr>
        <p:spPr>
          <a:xfrm>
            <a:off x="382225" y="1421825"/>
            <a:ext cx="5110500" cy="39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6AA84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body" idx="2"/>
          </p:nvPr>
        </p:nvSpPr>
        <p:spPr>
          <a:xfrm>
            <a:off x="493675" y="1893175"/>
            <a:ext cx="8125200" cy="24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 Light"/>
              <a:buChar char="●"/>
              <a:defRPr sz="1200"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048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Lato Light"/>
              <a:buChar char="○"/>
              <a:defRPr sz="1200"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048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Lato Light"/>
              <a:buChar char="■"/>
              <a:defRPr sz="1200"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048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Lato Light"/>
              <a:buChar char="●"/>
              <a:defRPr sz="1200"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048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Lato Light"/>
              <a:buChar char="○"/>
              <a:defRPr sz="1200"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048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Lato Light"/>
              <a:buChar char="■"/>
              <a:defRPr sz="1200"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048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Lato Light"/>
              <a:buChar char="●"/>
              <a:defRPr sz="1200"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048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Lato Light"/>
              <a:buChar char="○"/>
              <a:defRPr sz="1200"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0480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Font typeface="Lato Light"/>
              <a:buChar char="■"/>
              <a:defRPr sz="12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cxnSp>
        <p:nvCxnSpPr>
          <p:cNvPr id="94" name="Google Shape;94;p6"/>
          <p:cNvCxnSpPr/>
          <p:nvPr/>
        </p:nvCxnSpPr>
        <p:spPr>
          <a:xfrm flipH="1">
            <a:off x="5287550" y="4663650"/>
            <a:ext cx="292200" cy="684300"/>
          </a:xfrm>
          <a:prstGeom prst="straightConnector1">
            <a:avLst/>
          </a:prstGeom>
          <a:noFill/>
          <a:ln w="9525" cap="flat" cmpd="sng">
            <a:solidFill>
              <a:srgbClr val="CFE2F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5" name="Google Shape;95;p6"/>
          <p:cNvPicPr preferRelativeResize="0"/>
          <p:nvPr/>
        </p:nvPicPr>
        <p:blipFill rotWithShape="1">
          <a:blip r:embed="rId2">
            <a:alphaModFix/>
          </a:blip>
          <a:srcRect b="77564"/>
          <a:stretch/>
        </p:blipFill>
        <p:spPr>
          <a:xfrm>
            <a:off x="-41275" y="-47350"/>
            <a:ext cx="9294603" cy="33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75" y="7612"/>
            <a:ext cx="220141" cy="2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6"/>
          <p:cNvPicPr preferRelativeResize="0"/>
          <p:nvPr/>
        </p:nvPicPr>
        <p:blipFill rotWithShape="1">
          <a:blip r:embed="rId4">
            <a:alphaModFix/>
          </a:blip>
          <a:srcRect r="30560"/>
          <a:stretch/>
        </p:blipFill>
        <p:spPr>
          <a:xfrm>
            <a:off x="581950" y="-95875"/>
            <a:ext cx="1494668" cy="430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53075" y="37250"/>
            <a:ext cx="797974" cy="1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6550" y="7612"/>
            <a:ext cx="903737" cy="321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6"/>
          <p:cNvCxnSpPr/>
          <p:nvPr/>
        </p:nvCxnSpPr>
        <p:spPr>
          <a:xfrm rot="10800000" flipH="1">
            <a:off x="1749475" y="4932100"/>
            <a:ext cx="148500" cy="93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6"/>
          <p:cNvSpPr/>
          <p:nvPr/>
        </p:nvSpPr>
        <p:spPr>
          <a:xfrm>
            <a:off x="8618750" y="4977575"/>
            <a:ext cx="576000" cy="223800"/>
          </a:xfrm>
          <a:prstGeom prst="rect">
            <a:avLst/>
          </a:prstGeom>
          <a:solidFill>
            <a:srgbClr val="E1D1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-41275" y="4977575"/>
            <a:ext cx="8789100" cy="223800"/>
          </a:xfrm>
          <a:prstGeom prst="rect">
            <a:avLst/>
          </a:prstGeom>
          <a:solidFill>
            <a:srgbClr val="719F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 txBox="1"/>
          <p:nvPr/>
        </p:nvSpPr>
        <p:spPr>
          <a:xfrm>
            <a:off x="8737241" y="4932100"/>
            <a:ext cx="339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486B39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sz="1000">
              <a:solidFill>
                <a:srgbClr val="486B3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4" name="Google Shape;104;p6"/>
          <p:cNvSpPr txBox="1">
            <a:spLocks noGrp="1"/>
          </p:cNvSpPr>
          <p:nvPr>
            <p:ph type="subTitle" idx="3"/>
          </p:nvPr>
        </p:nvSpPr>
        <p:spPr>
          <a:xfrm>
            <a:off x="143650" y="4905425"/>
            <a:ext cx="8232900" cy="2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rgbClr val="79A28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>
            <a:spLocks noGrp="1"/>
          </p:cNvSpPr>
          <p:nvPr>
            <p:ph type="ctrTitle" idx="4294967295"/>
          </p:nvPr>
        </p:nvSpPr>
        <p:spPr>
          <a:xfrm>
            <a:off x="-4" y="1305777"/>
            <a:ext cx="9144000" cy="11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cs typeface="PT Bold Heading" panose="02010400000000000000" pitchFamily="2" charset="-78"/>
              </a:rPr>
              <a:t>التشخيص وطريقة أخذ العينات لمرض الحمى القلاعية</a:t>
            </a:r>
            <a:br>
              <a:rPr lang="ar-SA" sz="3200" dirty="0">
                <a:cs typeface="PT Bold Heading" panose="02010400000000000000" pitchFamily="2" charset="-78"/>
              </a:rPr>
            </a:br>
            <a:r>
              <a:rPr lang="en-GB" sz="3200" dirty="0">
                <a:cs typeface="PT Bold Heading" panose="02010400000000000000" pitchFamily="2" charset="-78"/>
              </a:rPr>
              <a:t>FMD Diagnosis and Sampling</a:t>
            </a:r>
            <a:endParaRPr sz="3200" dirty="0">
              <a:cs typeface="PT Bold Heading" panose="02010400000000000000" pitchFamily="2" charset="-78"/>
            </a:endParaRPr>
          </a:p>
        </p:txBody>
      </p:sp>
      <p:sp>
        <p:nvSpPr>
          <p:cNvPr id="175" name="Google Shape;175;p9"/>
          <p:cNvSpPr txBox="1"/>
          <p:nvPr/>
        </p:nvSpPr>
        <p:spPr>
          <a:xfrm>
            <a:off x="1621346" y="2468577"/>
            <a:ext cx="59013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>
                <a:solidFill>
                  <a:srgbClr val="38761D"/>
                </a:solidFill>
                <a:latin typeface="Andalus" panose="02020603050405020304" pitchFamily="18" charset="-78"/>
                <a:ea typeface="Lato"/>
                <a:cs typeface="Andalus" panose="02020603050405020304" pitchFamily="18" charset="-78"/>
                <a:sym typeface="Lato"/>
              </a:rPr>
              <a:t>أ.د. إبراهيم الدغيس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ar-SA" sz="3600" b="1" dirty="0">
              <a:solidFill>
                <a:srgbClr val="38761D"/>
              </a:solidFill>
              <a:latin typeface="Andalus" panose="02020603050405020304" pitchFamily="18" charset="-78"/>
              <a:ea typeface="Lato"/>
              <a:cs typeface="Andalus" panose="02020603050405020304" pitchFamily="18" charset="-78"/>
              <a:sym typeface="Lato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rgbClr val="0000FF"/>
                </a:solidFill>
                <a:latin typeface="Dubai" panose="020B0503030403030204" pitchFamily="34" charset="-78"/>
                <a:ea typeface="Lato"/>
                <a:cs typeface="Dubai" panose="020B0503030403030204" pitchFamily="34" charset="-78"/>
                <a:sym typeface="Lato"/>
              </a:rPr>
              <a:t>أستاذ علم الفيروسات بكلية الطب البيطري بجامعة طرابلس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rgbClr val="0000FF"/>
                </a:solidFill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الخبير الوطني لمرض الحمى القلاعية لدى منظمة الفاو</a:t>
            </a:r>
            <a:endParaRPr lang="ar-SA" sz="2000" b="1" dirty="0">
              <a:solidFill>
                <a:srgbClr val="0000FF"/>
              </a:solidFill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  <a:sym typeface="Lato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rgbClr val="0000FF"/>
                </a:solidFill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الخبير الفني لدى مكتب (</a:t>
            </a:r>
            <a:r>
              <a:rPr lang="en-GB" sz="2000" b="1" dirty="0">
                <a:solidFill>
                  <a:srgbClr val="0000FF"/>
                </a:solidFill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EuFMD</a:t>
            </a:r>
            <a:r>
              <a:rPr lang="ar-SA" sz="2000" b="1" dirty="0">
                <a:solidFill>
                  <a:srgbClr val="0000FF"/>
                </a:solidFill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) بمنظمة الفاو</a:t>
            </a:r>
            <a:endParaRPr sz="2000" b="1" dirty="0">
              <a:solidFill>
                <a:srgbClr val="0000FF"/>
              </a:solidFill>
              <a:latin typeface="Dubai" panose="020B0503030403030204" pitchFamily="34" charset="-78"/>
              <a:ea typeface="Lato"/>
              <a:cs typeface="Dubai" panose="020B0503030403030204" pitchFamily="34" charset="-78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38761D"/>
              </a:solidFill>
              <a:latin typeface="Andalus" panose="02020603050405020304" pitchFamily="18" charset="-78"/>
              <a:ea typeface="Lato"/>
              <a:cs typeface="Andalus" panose="02020603050405020304" pitchFamily="18" charset="-78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25B62-A753-4084-9245-0144BB2B2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00" y="404292"/>
            <a:ext cx="1601304" cy="685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01C513-1A01-4A10-92E5-E59CFE819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134" y="344085"/>
            <a:ext cx="1822766" cy="805855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2F69B2DF-5D1A-490F-8579-776BB2AC57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FMD Awareness Campaign – Libya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8DFA-282C-4CDC-B9BB-01747FD9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2891"/>
            <a:ext cx="9144000" cy="470400"/>
          </a:xfrm>
        </p:spPr>
        <p:txBody>
          <a:bodyPr/>
          <a:lstStyle/>
          <a:p>
            <a:pPr algn="ctr" rtl="1"/>
            <a:r>
              <a:rPr lang="ar-SA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التشخيص المختبري لمرض الحمى القلاعية – </a:t>
            </a:r>
            <a:r>
              <a:rPr lang="en-GB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FMD Laboratory Diagnosis</a:t>
            </a:r>
            <a:endParaRPr lang="en-US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F168F-B9FF-49E8-8015-A9E5DB9783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674" y="1526458"/>
            <a:ext cx="3554757" cy="280211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Urgent</a:t>
            </a:r>
            <a:r>
              <a:rPr lang="ar-SA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send as soon as possible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always give advance warning to lab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Hazardous</a:t>
            </a:r>
            <a:r>
              <a:rPr lang="ar-SA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package and label properly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Fragile</a:t>
            </a:r>
            <a:r>
              <a:rPr lang="ar-SA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keep cool but not frozen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avoid extremes of pH therefore use buffered media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7EDB1E-2CF9-4FDE-8AB8-9A817FF10A4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GB" dirty="0"/>
              <a:t>FMD Awareness Campaign – Libya 2020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0B05D91-30E2-4BF4-BD84-B51B7F6121C1}"/>
              </a:ext>
            </a:extLst>
          </p:cNvPr>
          <p:cNvSpPr txBox="1">
            <a:spLocks/>
          </p:cNvSpPr>
          <p:nvPr/>
        </p:nvSpPr>
        <p:spPr>
          <a:xfrm>
            <a:off x="4955458" y="1526458"/>
            <a:ext cx="3694867" cy="24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مستعجلة:</a:t>
            </a:r>
          </a:p>
          <a:p>
            <a:pPr lvl="1"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أرسل في أقرب وقت ممكن</a:t>
            </a:r>
          </a:p>
          <a:p>
            <a:pPr lvl="1"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دائما إعطاء تحذير مسبق للمختبر</a:t>
            </a:r>
          </a:p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خطير:</a:t>
            </a:r>
          </a:p>
          <a:p>
            <a:pPr lvl="1"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التغليف والتسمية بشكل صحيح</a:t>
            </a:r>
          </a:p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حساس:</a:t>
            </a:r>
          </a:p>
          <a:p>
            <a:pPr lvl="1"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يحفظ في مكان بارد وليس مجمدا</a:t>
            </a:r>
          </a:p>
          <a:p>
            <a:pPr lvl="1"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تجنب زيادة وانخفاض الأس الهيدروجيني باستخدام وسط معتدل</a:t>
            </a:r>
            <a:endParaRPr lang="en-US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45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8DFA-282C-4CDC-B9BB-01747FD9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2891"/>
            <a:ext cx="9144000" cy="470400"/>
          </a:xfrm>
        </p:spPr>
        <p:txBody>
          <a:bodyPr/>
          <a:lstStyle/>
          <a:p>
            <a:pPr algn="ctr" rtl="1"/>
            <a:r>
              <a:rPr lang="ar-SA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التعرف على المسبب المرضي – </a:t>
            </a: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the agent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F168F-B9FF-49E8-8015-A9E5DB9783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674" y="1526458"/>
            <a:ext cx="3554757" cy="2802117"/>
          </a:xfrm>
        </p:spPr>
        <p:txBody>
          <a:bodyPr/>
          <a:lstStyle/>
          <a:p>
            <a:pPr>
              <a:buClr>
                <a:schemeClr val="bg2"/>
              </a:buClr>
              <a:buSzPct val="46000"/>
            </a:pPr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demonstration of FMD viral antigen or nucleic acid is sufficient for a positive diagnosis. </a:t>
            </a:r>
          </a:p>
          <a:p>
            <a:pPr>
              <a:buClr>
                <a:schemeClr val="bg2"/>
              </a:buClr>
              <a:buSzPct val="46000"/>
            </a:pPr>
            <a:endParaRPr lang="en-US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SzPct val="46000"/>
            </a:pPr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laboratory diagnosis and serotype identification of the virus should be done in a laboratory with an appropriate level of bio-containment</a:t>
            </a:r>
            <a:endParaRPr lang="ar-SA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7EDB1E-2CF9-4FDE-8AB8-9A817FF10A4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GB" dirty="0"/>
              <a:t>FMD Awareness Campaign – Libya 2020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0B05D91-30E2-4BF4-BD84-B51B7F6121C1}"/>
              </a:ext>
            </a:extLst>
          </p:cNvPr>
          <p:cNvSpPr txBox="1">
            <a:spLocks/>
          </p:cNvSpPr>
          <p:nvPr/>
        </p:nvSpPr>
        <p:spPr>
          <a:xfrm>
            <a:off x="5095569" y="1526458"/>
            <a:ext cx="3554757" cy="24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تأكيد وجود المستضد لفيروس الحمى القلاعية أو الحمض النووي كاف للتشخيص الإيجابي</a:t>
            </a:r>
          </a:p>
          <a:p>
            <a:pPr algn="r" rtl="1"/>
            <a:endParaRPr lang="ar-SA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يجب أن يتم التشخيص المختبري وتحديد النمط المصلي للفيروس في مختبر بمستوى مناسب من السلامة الحيوية</a:t>
            </a:r>
            <a:endParaRPr lang="en-US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50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8DFA-282C-4CDC-B9BB-01747FD9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2891"/>
            <a:ext cx="9144000" cy="470400"/>
          </a:xfrm>
        </p:spPr>
        <p:txBody>
          <a:bodyPr/>
          <a:lstStyle/>
          <a:p>
            <a:pPr algn="ctr" rtl="1"/>
            <a:r>
              <a:rPr lang="ar-SA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التعرف على المسبب المرضي – </a:t>
            </a: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the agent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F168F-B9FF-49E8-8015-A9E5DB9783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674" y="1526458"/>
            <a:ext cx="3554757" cy="2802117"/>
          </a:xfrm>
        </p:spPr>
        <p:txBody>
          <a:bodyPr/>
          <a:lstStyle/>
          <a:p>
            <a:pPr>
              <a:buClr>
                <a:schemeClr val="bg2"/>
              </a:buClr>
              <a:buSzPct val="46000"/>
            </a:pPr>
            <a:r>
              <a:rPr lang="en-GB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FMDV in a range of sample types, including epithelium, vesicular fluid, OP samples, milk and serum, may be examined by: </a:t>
            </a:r>
          </a:p>
          <a:p>
            <a:pPr lvl="1">
              <a:buClr>
                <a:schemeClr val="bg2"/>
              </a:buClr>
              <a:buSzPct val="46000"/>
            </a:pPr>
            <a:r>
              <a:rPr lang="en-GB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 isolation</a:t>
            </a:r>
          </a:p>
          <a:p>
            <a:pPr lvl="1">
              <a:buClr>
                <a:schemeClr val="bg2"/>
              </a:buClr>
              <a:buSzPct val="46000"/>
            </a:pPr>
            <a:r>
              <a:rPr lang="en-GB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RT-PCR</a:t>
            </a:r>
          </a:p>
          <a:p>
            <a:pPr lvl="1">
              <a:buClr>
                <a:schemeClr val="bg2"/>
              </a:buClr>
              <a:buSzPct val="46000"/>
            </a:pPr>
            <a:r>
              <a:rPr lang="en-GB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 ELISA</a:t>
            </a:r>
          </a:p>
          <a:p>
            <a:pPr lvl="1">
              <a:buClr>
                <a:schemeClr val="bg2"/>
              </a:buClr>
              <a:buSzPct val="46000"/>
            </a:pPr>
            <a:r>
              <a:rPr lang="en-GB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flow device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7EDB1E-2CF9-4FDE-8AB8-9A817FF10A4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GB" dirty="0"/>
              <a:t>FMD Awareness Campaign – Libya 2020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0B05D91-30E2-4BF4-BD84-B51B7F6121C1}"/>
              </a:ext>
            </a:extLst>
          </p:cNvPr>
          <p:cNvSpPr txBox="1">
            <a:spLocks/>
          </p:cNvSpPr>
          <p:nvPr/>
        </p:nvSpPr>
        <p:spPr>
          <a:xfrm>
            <a:off x="5095569" y="1526458"/>
            <a:ext cx="3554757" cy="24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يمكن الكشف عن فيروس الحمى القلاعية في مجموعة من أنواع العينات، بما في ذلك النسيج الظهاري، والسائل الحويصلي، وعينات من البلعوم،</a:t>
            </a:r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والحليب، والمصل، عن طريق: </a:t>
            </a:r>
          </a:p>
          <a:p>
            <a:pPr lvl="1"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عزل الفيروس </a:t>
            </a:r>
          </a:p>
          <a:p>
            <a:pPr lvl="1" algn="r" rtl="1"/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RT-PCR</a:t>
            </a: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r" rtl="1"/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 </a:t>
            </a: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الاختبار السريع الحقلي</a:t>
            </a:r>
            <a:endParaRPr lang="en-US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3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27EDB1E-2CF9-4FDE-8AB8-9A817FF10A4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GB" dirty="0"/>
              <a:t>FMD Awareness Campaign – Libya 2020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68C859-D411-4FAD-B92F-35290FCA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2891"/>
            <a:ext cx="9144000" cy="470400"/>
          </a:xfrm>
        </p:spPr>
        <p:txBody>
          <a:bodyPr/>
          <a:lstStyle/>
          <a:p>
            <a:pPr algn="ctr" rtl="1"/>
            <a:r>
              <a:rPr lang="ar-SA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الكشف عن فيروس الحمى القلاعية – </a:t>
            </a:r>
            <a:r>
              <a:rPr lang="en-GB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FMDV detection</a:t>
            </a:r>
            <a:endParaRPr lang="en-US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516DC3-B13D-4A3C-B77A-5E21226764AB}"/>
              </a:ext>
            </a:extLst>
          </p:cNvPr>
          <p:cNvGrpSpPr/>
          <p:nvPr/>
        </p:nvGrpSpPr>
        <p:grpSpPr>
          <a:xfrm>
            <a:off x="612659" y="1114557"/>
            <a:ext cx="7918682" cy="3790868"/>
            <a:chOff x="494437" y="1096807"/>
            <a:chExt cx="7918682" cy="379086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5E09FF5-EBAF-4A3D-9D8B-4AA3E60A8AE5}"/>
                </a:ext>
              </a:extLst>
            </p:cNvPr>
            <p:cNvGrpSpPr/>
            <p:nvPr/>
          </p:nvGrpSpPr>
          <p:grpSpPr>
            <a:xfrm>
              <a:off x="730880" y="1096807"/>
              <a:ext cx="7682239" cy="3463802"/>
              <a:chOff x="525615" y="1576923"/>
              <a:chExt cx="7682239" cy="34638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E60592E5-4828-4E1C-92E2-AD7BED31F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12237" y="1576923"/>
                <a:ext cx="6319525" cy="3463802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767D00-2C9E-49B3-A5AD-B704810ABC2B}"/>
                  </a:ext>
                </a:extLst>
              </p:cNvPr>
              <p:cNvSpPr txBox="1"/>
              <p:nvPr/>
            </p:nvSpPr>
            <p:spPr>
              <a:xfrm>
                <a:off x="907130" y="1827497"/>
                <a:ext cx="9973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ar-SA" b="1" dirty="0">
                    <a:solidFill>
                      <a:srgbClr val="FF0000"/>
                    </a:solidFill>
                  </a:rPr>
                  <a:t>عزل الفيروس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5F313B-16F2-49A1-8C0B-84844DEE5D60}"/>
                  </a:ext>
                </a:extLst>
              </p:cNvPr>
              <p:cNvSpPr txBox="1"/>
              <p:nvPr/>
            </p:nvSpPr>
            <p:spPr>
              <a:xfrm>
                <a:off x="951213" y="2794098"/>
                <a:ext cx="9220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ar-SA" b="1" dirty="0">
                    <a:solidFill>
                      <a:srgbClr val="FF0000"/>
                    </a:solidFill>
                  </a:rPr>
                  <a:t>اختبار الإليزا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EDEA19-7522-40B2-8E6E-227F85B6C47F}"/>
                  </a:ext>
                </a:extLst>
              </p:cNvPr>
              <p:cNvSpPr txBox="1"/>
              <p:nvPr/>
            </p:nvSpPr>
            <p:spPr>
              <a:xfrm>
                <a:off x="525615" y="3761704"/>
                <a:ext cx="1378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ar-SA" b="1" dirty="0">
                    <a:solidFill>
                      <a:srgbClr val="FF0000"/>
                    </a:solidFill>
                  </a:rPr>
                  <a:t>اختبار (</a:t>
                </a:r>
                <a:r>
                  <a:rPr lang="en-GB" b="1" dirty="0">
                    <a:solidFill>
                      <a:srgbClr val="FF0000"/>
                    </a:solidFill>
                  </a:rPr>
                  <a:t>RT-PCR</a:t>
                </a:r>
                <a:r>
                  <a:rPr lang="ar-SA" b="1" dirty="0">
                    <a:solidFill>
                      <a:srgbClr val="FF0000"/>
                    </a:solidFill>
                  </a:rPr>
                  <a:t>)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F7A072-70B0-4DA7-B868-E00B86CE44C2}"/>
                  </a:ext>
                </a:extLst>
              </p:cNvPr>
              <p:cNvSpPr txBox="1"/>
              <p:nvPr/>
            </p:nvSpPr>
            <p:spPr>
              <a:xfrm>
                <a:off x="7523051" y="1805375"/>
                <a:ext cx="6848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ar-SA" b="1" dirty="0">
                    <a:solidFill>
                      <a:srgbClr val="FF0000"/>
                    </a:solidFill>
                  </a:rPr>
                  <a:t>1-4 أيام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DF548A-1ADC-475F-88BA-9783A6046CD5}"/>
                  </a:ext>
                </a:extLst>
              </p:cNvPr>
              <p:cNvSpPr txBox="1"/>
              <p:nvPr/>
            </p:nvSpPr>
            <p:spPr>
              <a:xfrm>
                <a:off x="5319470" y="2794098"/>
                <a:ext cx="11112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ar-SA" b="1" dirty="0">
                    <a:solidFill>
                      <a:srgbClr val="FF0000"/>
                    </a:solidFill>
                  </a:rPr>
                  <a:t>تقريبا 4 ساعات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50CB63-6BF9-441A-A085-EC2D16A6D1ED}"/>
                  </a:ext>
                </a:extLst>
              </p:cNvPr>
              <p:cNvSpPr txBox="1"/>
              <p:nvPr/>
            </p:nvSpPr>
            <p:spPr>
              <a:xfrm>
                <a:off x="5875072" y="3761703"/>
                <a:ext cx="1111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ar-SA" b="1" dirty="0">
                    <a:solidFill>
                      <a:srgbClr val="FF0000"/>
                    </a:solidFill>
                  </a:rPr>
                  <a:t>تقريبا 5 ساعات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1E9E5F-17A9-4CF2-83F7-6B2EF077A3CD}"/>
                  </a:ext>
                </a:extLst>
              </p:cNvPr>
              <p:cNvSpPr txBox="1"/>
              <p:nvPr/>
            </p:nvSpPr>
            <p:spPr>
              <a:xfrm>
                <a:off x="4891247" y="4489721"/>
                <a:ext cx="1382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ar-SA" b="1" dirty="0">
                    <a:solidFill>
                      <a:srgbClr val="FF0000"/>
                    </a:solidFill>
                  </a:rPr>
                  <a:t>الزمن لظهور النتيجة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7DD1018-C67B-46B5-8E0C-428AB27B6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9784" y="4077327"/>
              <a:ext cx="1117560" cy="81034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2B4951-2233-40E9-B077-CA3CCD2005C4}"/>
                </a:ext>
              </a:extLst>
            </p:cNvPr>
            <p:cNvSpPr txBox="1"/>
            <p:nvPr/>
          </p:nvSpPr>
          <p:spPr>
            <a:xfrm>
              <a:off x="494437" y="4353244"/>
              <a:ext cx="15840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rgbClr val="FF0000"/>
                  </a:solidFill>
                </a:rPr>
                <a:t>الاختبار السريع (</a:t>
              </a:r>
              <a:r>
                <a:rPr lang="en-GB" b="1" dirty="0">
                  <a:solidFill>
                    <a:srgbClr val="FF0000"/>
                  </a:solidFill>
                </a:rPr>
                <a:t>LFD</a:t>
              </a:r>
              <a:r>
                <a:rPr lang="ar-SA" b="1" dirty="0">
                  <a:solidFill>
                    <a:srgbClr val="FF0000"/>
                  </a:solidFill>
                </a:rPr>
                <a:t>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34AD1A-9BFF-4F1A-8420-0C7D57DD819E}"/>
                </a:ext>
              </a:extLst>
            </p:cNvPr>
            <p:cNvSpPr txBox="1"/>
            <p:nvPr/>
          </p:nvSpPr>
          <p:spPr>
            <a:xfrm>
              <a:off x="3472005" y="4353243"/>
              <a:ext cx="13099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rgbClr val="FF0000"/>
                  </a:solidFill>
                </a:rPr>
                <a:t>خلال 10-30 دقيقة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107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8DFA-282C-4CDC-B9BB-01747FD9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2891"/>
            <a:ext cx="9144000" cy="470400"/>
          </a:xfrm>
        </p:spPr>
        <p:txBody>
          <a:bodyPr/>
          <a:lstStyle/>
          <a:p>
            <a:pPr algn="ctr" rtl="1"/>
            <a:r>
              <a:rPr lang="ar-SA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التعرف على المسبب المرضي – </a:t>
            </a: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the agent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F168F-B9FF-49E8-8015-A9E5DB9783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674" y="1526458"/>
            <a:ext cx="3554757" cy="2802117"/>
          </a:xfrm>
        </p:spPr>
        <p:txBody>
          <a:bodyPr/>
          <a:lstStyle/>
          <a:p>
            <a:pPr>
              <a:buClr>
                <a:schemeClr val="bg2"/>
              </a:buClr>
              <a:buSzPct val="46000"/>
            </a:pPr>
            <a:r>
              <a:rPr lang="en-GB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recovery, infectious virus disappears with the exception of low levels that may persist in the oropharynx of some ruminants. </a:t>
            </a:r>
          </a:p>
          <a:p>
            <a:pPr>
              <a:buClr>
                <a:schemeClr val="bg2"/>
              </a:buClr>
              <a:buSzPct val="46000"/>
            </a:pPr>
            <a:r>
              <a:rPr lang="en-GB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 virus or viral RNA may continue to be recovered from oropharyngeal fluids and cells collected with a </a:t>
            </a:r>
            <a:r>
              <a:rPr lang="en-GB" altLang="en-US" sz="1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probang</a:t>
            </a:r>
            <a:r>
              <a:rPr lang="en-GB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Clr>
                <a:schemeClr val="bg2"/>
              </a:buClr>
              <a:buSzPct val="46000"/>
            </a:pPr>
            <a:r>
              <a:rPr lang="en-GB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Animals in which the virus persists in the oropharynx for more than 28 days after infection are referred to as carriers. </a:t>
            </a:r>
            <a:endParaRPr lang="ar-SA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7EDB1E-2CF9-4FDE-8AB8-9A817FF10A4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GB" dirty="0"/>
              <a:t>FMD Awareness Campaign – Libya 2020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0B05D91-30E2-4BF4-BD84-B51B7F6121C1}"/>
              </a:ext>
            </a:extLst>
          </p:cNvPr>
          <p:cNvSpPr txBox="1">
            <a:spLocks/>
          </p:cNvSpPr>
          <p:nvPr/>
        </p:nvSpPr>
        <p:spPr>
          <a:xfrm>
            <a:off x="5095569" y="1526458"/>
            <a:ext cx="3554757" cy="24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بعد الشفاء، يختفي الفيروس المعدي باستثناء مستويات منخفضة التي قد تستمر في البلعوم لبعض الحيوانات المجترة.</a:t>
            </a:r>
          </a:p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يمكن تأكيد وجود الفيروس الحي أو الحمض النووي الريبي الفيروسي من سوائل البلعوم ومن الخلايا التي تم تجميعها باستخدام </a:t>
            </a:r>
            <a:r>
              <a:rPr lang="ar-SA" sz="1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بروبانج</a:t>
            </a: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يشار إلى الحيوان الذي يستمر فيه الفيروس في البلعوم لأكثر من 28 يوما بعد الإصابة بالناقل.</a:t>
            </a:r>
            <a:endParaRPr lang="en-US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36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8DFA-282C-4CDC-B9BB-01747FD9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2891"/>
            <a:ext cx="9144000" cy="470400"/>
          </a:xfrm>
        </p:spPr>
        <p:txBody>
          <a:bodyPr/>
          <a:lstStyle/>
          <a:p>
            <a:pPr algn="ctr" rtl="1"/>
            <a:r>
              <a:rPr lang="ar-SA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الاختبارات المصلية – </a:t>
            </a: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Serological Tests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F168F-B9FF-49E8-8015-A9E5DB9783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674" y="1526458"/>
            <a:ext cx="3798107" cy="2802117"/>
          </a:xfrm>
        </p:spPr>
        <p:txBody>
          <a:bodyPr/>
          <a:lstStyle/>
          <a:p>
            <a:pPr marL="495300" indent="-342900">
              <a:buClr>
                <a:schemeClr val="bg2"/>
              </a:buClr>
              <a:buSzPct val="100000"/>
              <a:buFont typeface="+mj-lt"/>
              <a:buAutoNum type="arabicParenR"/>
            </a:pPr>
            <a:r>
              <a:rPr lang="en-GB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certify individual animals prior to import or export</a:t>
            </a:r>
          </a:p>
          <a:p>
            <a:pPr marL="495300" indent="-342900">
              <a:buClr>
                <a:schemeClr val="bg2"/>
              </a:buClr>
              <a:buSzPct val="100000"/>
              <a:buFont typeface="+mj-lt"/>
              <a:buAutoNum type="arabicParenR"/>
            </a:pPr>
            <a:endParaRPr lang="en-GB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indent="-342900">
              <a:buClr>
                <a:schemeClr val="bg2"/>
              </a:buClr>
              <a:buSzPct val="100000"/>
              <a:buFont typeface="+mj-lt"/>
              <a:buAutoNum type="arabicParenR"/>
            </a:pPr>
            <a:r>
              <a:rPr lang="en-GB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confirm suspected cases of FMD</a:t>
            </a:r>
          </a:p>
          <a:p>
            <a:pPr marL="495300" indent="-342900">
              <a:buClr>
                <a:schemeClr val="bg2"/>
              </a:buClr>
              <a:buSzPct val="100000"/>
              <a:buFont typeface="+mj-lt"/>
              <a:buAutoNum type="arabicParenR"/>
            </a:pPr>
            <a:endParaRPr lang="en-GB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indent="-342900">
              <a:buClr>
                <a:schemeClr val="bg2"/>
              </a:buClr>
              <a:buSzPct val="100000"/>
              <a:buFont typeface="+mj-lt"/>
              <a:buAutoNum type="arabicParenR"/>
            </a:pPr>
            <a:r>
              <a:rPr lang="en-GB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substantiate absence of infection (</a:t>
            </a:r>
            <a:r>
              <a:rPr 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Serological surveillance</a:t>
            </a:r>
            <a:r>
              <a:rPr lang="en-GB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95300" indent="-342900">
              <a:buClr>
                <a:schemeClr val="bg2"/>
              </a:buClr>
              <a:buSzPct val="100000"/>
              <a:buFont typeface="+mj-lt"/>
              <a:buAutoNum type="arabicParenR"/>
            </a:pPr>
            <a:endParaRPr lang="en-GB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indent="-342900">
              <a:buClr>
                <a:schemeClr val="bg2"/>
              </a:buClr>
              <a:buSzPct val="100000"/>
              <a:buFont typeface="+mj-lt"/>
              <a:buAutoNum type="arabicParenR"/>
            </a:pPr>
            <a:r>
              <a:rPr lang="en-GB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demonstrate the efficacy of vaccination</a:t>
            </a:r>
            <a:endParaRPr lang="ar-SA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indent="-342900">
              <a:buClr>
                <a:schemeClr val="bg2"/>
              </a:buClr>
              <a:buSzPct val="100000"/>
              <a:buFont typeface="+mj-lt"/>
              <a:buAutoNum type="arabicParenR"/>
            </a:pPr>
            <a:endParaRPr lang="ar-SA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indent="-342900">
              <a:buClr>
                <a:schemeClr val="bg2"/>
              </a:buClr>
              <a:buSzPct val="100000"/>
              <a:buFont typeface="+mj-lt"/>
              <a:buAutoNum type="arabicParenR"/>
            </a:pPr>
            <a:r>
              <a:rPr lang="en-GB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purposes</a:t>
            </a:r>
            <a:endParaRPr lang="ar-SA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7EDB1E-2CF9-4FDE-8AB8-9A817FF10A4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GB" dirty="0"/>
              <a:t>FMD Awareness Campaign – Libya 2020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0B05D91-30E2-4BF4-BD84-B51B7F6121C1}"/>
              </a:ext>
            </a:extLst>
          </p:cNvPr>
          <p:cNvSpPr txBox="1">
            <a:spLocks/>
          </p:cNvSpPr>
          <p:nvPr/>
        </p:nvSpPr>
        <p:spPr>
          <a:xfrm>
            <a:off x="4793227" y="1526458"/>
            <a:ext cx="3857100" cy="24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495300" indent="-342900" algn="r" rtl="1">
              <a:buSzPct val="100000"/>
              <a:buFont typeface="+mj-lt"/>
              <a:buAutoNum type="arabicPeriod"/>
            </a:pP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للمصادقة على الحيوانات لغرض الاستيراد أو التصدير</a:t>
            </a:r>
            <a:endParaRPr lang="en-GB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indent="-342900" algn="r" rtl="1">
              <a:buSzPct val="100000"/>
              <a:buFont typeface="+mj-lt"/>
              <a:buAutoNum type="arabicPeriod"/>
            </a:pPr>
            <a:endParaRPr lang="ar-SA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indent="-342900" algn="r" rtl="1">
              <a:buSzPct val="100000"/>
              <a:buFont typeface="+mj-lt"/>
              <a:buAutoNum type="arabicPeriod"/>
            </a:pP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لتأكيد الحالات المشتبه بها من مرض الحمى القلاعية</a:t>
            </a:r>
            <a:endParaRPr lang="en-GB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indent="-342900" algn="r" rtl="1">
              <a:buSzPct val="100000"/>
              <a:buFont typeface="+mj-lt"/>
              <a:buAutoNum type="arabicPeriod"/>
            </a:pPr>
            <a:endParaRPr lang="ar-SA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indent="-342900" algn="r" rtl="1">
              <a:buSzPct val="100000"/>
              <a:buFont typeface="+mj-lt"/>
              <a:buAutoNum type="arabicPeriod"/>
            </a:pP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لإثبات عدم وجود عدوى (مسوحات مصلية)</a:t>
            </a:r>
            <a:endParaRPr lang="en-GB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indent="-342900" algn="r" rtl="1">
              <a:buSzPct val="100000"/>
              <a:buFont typeface="+mj-lt"/>
              <a:buAutoNum type="arabicPeriod"/>
            </a:pPr>
            <a:endParaRPr lang="ar-SA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indent="-342900" algn="r" rtl="1">
              <a:buSzPct val="100000"/>
              <a:buFont typeface="+mj-lt"/>
              <a:buAutoNum type="arabicPeriod"/>
            </a:pP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لإثبات فعالية التحصين</a:t>
            </a:r>
          </a:p>
          <a:p>
            <a:pPr marL="495300" indent="-342900" algn="r" rtl="1">
              <a:buSzPct val="100000"/>
              <a:buFont typeface="+mj-lt"/>
              <a:buAutoNum type="arabicPeriod"/>
            </a:pPr>
            <a:endParaRPr lang="en-US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indent="-342900" algn="r" rtl="1">
              <a:buSzPct val="100000"/>
              <a:buFont typeface="+mj-lt"/>
              <a:buAutoNum type="arabicPeriod"/>
            </a:pP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أغراض بحثية</a:t>
            </a:r>
            <a:endParaRPr lang="en-US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725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8DFA-282C-4CDC-B9BB-01747FD9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2891"/>
            <a:ext cx="9144000" cy="470400"/>
          </a:xfrm>
        </p:spPr>
        <p:txBody>
          <a:bodyPr/>
          <a:lstStyle/>
          <a:p>
            <a:pPr algn="ctr" rtl="1"/>
            <a:r>
              <a:rPr lang="ar-SA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الاختبارات المصلية – </a:t>
            </a: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Serological Tests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F168F-B9FF-49E8-8015-A9E5DB9783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674" y="1526458"/>
            <a:ext cx="3798107" cy="2802117"/>
          </a:xfrm>
        </p:spPr>
        <p:txBody>
          <a:bodyPr/>
          <a:lstStyle/>
          <a:p>
            <a:pPr>
              <a:buClr>
                <a:schemeClr val="bg2"/>
              </a:buClr>
              <a:buSzPct val="100000"/>
            </a:pPr>
            <a:r>
              <a:rPr lang="en-GB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Serological tests for FMD are of two types:</a:t>
            </a:r>
          </a:p>
          <a:p>
            <a:pPr>
              <a:buClr>
                <a:schemeClr val="bg2"/>
              </a:buClr>
              <a:buSzPct val="100000"/>
            </a:pPr>
            <a:endParaRPr lang="en-GB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indent="-342900">
              <a:buClr>
                <a:schemeClr val="bg2"/>
              </a:buClr>
              <a:buSzPct val="100000"/>
              <a:buFont typeface="+mj-lt"/>
              <a:buAutoNum type="arabicPeriod"/>
            </a:pPr>
            <a:r>
              <a:rPr lang="en-GB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 antibodies to viral structural proteins (SP)</a:t>
            </a:r>
          </a:p>
          <a:p>
            <a:pPr marL="495300" indent="-342900">
              <a:buClr>
                <a:schemeClr val="bg2"/>
              </a:buClr>
              <a:buSzPct val="100000"/>
              <a:buFont typeface="+mj-lt"/>
              <a:buAutoNum type="arabicPeriod"/>
            </a:pPr>
            <a:endParaRPr lang="en-GB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indent="-342900">
              <a:buClr>
                <a:schemeClr val="bg2"/>
              </a:buClr>
              <a:buSzPct val="100000"/>
              <a:buFont typeface="+mj-lt"/>
              <a:buAutoNum type="arabicPeriod"/>
            </a:pPr>
            <a:r>
              <a:rPr lang="en-GB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 antibodies to viral </a:t>
            </a:r>
            <a:r>
              <a:rPr lang="en-GB" sz="1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nonstructural</a:t>
            </a:r>
            <a:r>
              <a:rPr lang="en-GB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proteins (NSPs)</a:t>
            </a:r>
            <a:endParaRPr lang="ar-SA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7EDB1E-2CF9-4FDE-8AB8-9A817FF10A4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GB" dirty="0"/>
              <a:t>FMD Awareness Campaign – Libya 2020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0B05D91-30E2-4BF4-BD84-B51B7F6121C1}"/>
              </a:ext>
            </a:extLst>
          </p:cNvPr>
          <p:cNvSpPr txBox="1">
            <a:spLocks/>
          </p:cNvSpPr>
          <p:nvPr/>
        </p:nvSpPr>
        <p:spPr>
          <a:xfrm>
            <a:off x="4793227" y="1526458"/>
            <a:ext cx="3857100" cy="24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r" rtl="1">
              <a:buSzPct val="100000"/>
            </a:pP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الاختبارات المصلية لمرض الحمى القلاعية نوعان:</a:t>
            </a:r>
          </a:p>
          <a:p>
            <a:pPr marL="495300" indent="-342900" algn="r" rtl="1">
              <a:buSzPct val="100000"/>
              <a:buFont typeface="+mj-lt"/>
              <a:buAutoNum type="arabicPeriod"/>
            </a:pPr>
            <a:endParaRPr lang="ar-SA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indent="-342900" algn="r" rtl="1">
              <a:buSzPct val="100000"/>
              <a:buFont typeface="+mj-lt"/>
              <a:buAutoNum type="arabicPeriod"/>
            </a:pP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كشف الأجسام المضادة ضد البروتينات التركيبية الفيروسية (</a:t>
            </a:r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indent="-342900" algn="r" rtl="1">
              <a:buSzPct val="100000"/>
              <a:buFont typeface="+mj-lt"/>
              <a:buAutoNum type="arabicPeriod"/>
            </a:pPr>
            <a:endParaRPr lang="en-US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indent="-342900" algn="r" rtl="1">
              <a:buSzPct val="100000"/>
              <a:buFont typeface="+mj-lt"/>
              <a:buAutoNum type="arabicPeriod"/>
            </a:pP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كشف الأجسام المضادة ضد البروتينات الفيروسية غير التركيبية (</a:t>
            </a:r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NSPs</a:t>
            </a: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70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8DFA-282C-4CDC-B9BB-01747FD9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2891"/>
            <a:ext cx="9144000" cy="470400"/>
          </a:xfrm>
        </p:spPr>
        <p:txBody>
          <a:bodyPr/>
          <a:lstStyle/>
          <a:p>
            <a:pPr algn="ctr" rtl="1"/>
            <a:r>
              <a:rPr lang="ar-SA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الاختبارات المصلية – </a:t>
            </a: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Serological Tests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F168F-B9FF-49E8-8015-A9E5DB9783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674" y="1526458"/>
            <a:ext cx="3798107" cy="2802117"/>
          </a:xfrm>
        </p:spPr>
        <p:txBody>
          <a:bodyPr/>
          <a:lstStyle/>
          <a:p>
            <a:pPr>
              <a:buClr>
                <a:schemeClr val="bg2"/>
              </a:buClr>
              <a:buSzPct val="100000"/>
            </a:pPr>
            <a:r>
              <a:rPr lang="en-GB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 tests are relatively serotype-specific and detect antibodies elicited by vaccination and infection</a:t>
            </a:r>
          </a:p>
          <a:p>
            <a:pPr>
              <a:buClr>
                <a:schemeClr val="bg2"/>
              </a:buClr>
              <a:buSzPct val="100000"/>
            </a:pPr>
            <a:endParaRPr lang="en-GB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GB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detection of antibody to the NSPs of FMDV can be used to identify past or present infection with any of the seven serotypes of the virus</a:t>
            </a:r>
            <a:endParaRPr lang="ar-SA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7EDB1E-2CF9-4FDE-8AB8-9A817FF10A4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GB" dirty="0"/>
              <a:t>FMD Awareness Campaign – Libya 2020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0B05D91-30E2-4BF4-BD84-B51B7F6121C1}"/>
              </a:ext>
            </a:extLst>
          </p:cNvPr>
          <p:cNvSpPr txBox="1">
            <a:spLocks/>
          </p:cNvSpPr>
          <p:nvPr/>
        </p:nvSpPr>
        <p:spPr>
          <a:xfrm>
            <a:off x="4793227" y="1526458"/>
            <a:ext cx="3857100" cy="24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r" rtl="1">
              <a:buSzPct val="100000"/>
            </a:pP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تعد اختبارات الكشف عن الأجسام المضادة للبروتينات التركيبية (</a:t>
            </a:r>
            <a:r>
              <a:rPr lang="en-GB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خاصة بالنوع المصلي للفيروس وتكشف عن الأجسام المضادة الناتجة عن التحصين والعدوى</a:t>
            </a:r>
          </a:p>
          <a:p>
            <a:pPr algn="r" rtl="1">
              <a:buSzPct val="100000"/>
            </a:pPr>
            <a:endParaRPr lang="ar-SA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buSzPct val="100000"/>
            </a:pP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يمكن استخدام اكتشاف الأجسام المضادة للبروتينات غير التركيبية (</a:t>
            </a:r>
            <a:r>
              <a:rPr lang="en-GB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NSPs</a:t>
            </a: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للفيروس لتحديد العدوى السابقة أو الحالية بأي من الأنواع المصلية السبعة للفيروس دون تحديد النوع المصلي</a:t>
            </a:r>
            <a:endParaRPr lang="en-US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21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8DFA-282C-4CDC-B9BB-01747FD9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2891"/>
            <a:ext cx="9144000" cy="470400"/>
          </a:xfrm>
        </p:spPr>
        <p:txBody>
          <a:bodyPr/>
          <a:lstStyle/>
          <a:p>
            <a:pPr algn="ctr" rtl="1"/>
            <a:r>
              <a:rPr lang="ar-SA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أخذ العينات – </a:t>
            </a:r>
            <a:r>
              <a:rPr lang="en-GB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FMD Sampling</a:t>
            </a:r>
            <a:endParaRPr lang="en-US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F168F-B9FF-49E8-8015-A9E5DB9783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674" y="1526458"/>
            <a:ext cx="3554757" cy="280211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1600" b="1" dirty="0">
                <a:solidFill>
                  <a:schemeClr val="bg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Lesion epithelium: richest source of FMDV, sample of choice for diagnosis</a:t>
            </a:r>
          </a:p>
          <a:p>
            <a:pPr eaLnBrk="1" hangingPunct="1">
              <a:lnSpc>
                <a:spcPct val="80000"/>
              </a:lnSpc>
              <a:defRPr/>
            </a:pPr>
            <a:endParaRPr lang="ar-SA" sz="1600" b="1" dirty="0">
              <a:solidFill>
                <a:schemeClr val="bg2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1600" b="1" dirty="0">
              <a:solidFill>
                <a:schemeClr val="bg2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sz="1600" b="1" dirty="0">
                <a:solidFill>
                  <a:schemeClr val="bg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Samples from ~ 5 animals with obvious lesions should be sufficient to confirm a diagnosis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7EDB1E-2CF9-4FDE-8AB8-9A817FF10A4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GB" dirty="0"/>
              <a:t>FMD Awareness Campaign – Libya 2020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0B05D91-30E2-4BF4-BD84-B51B7F6121C1}"/>
              </a:ext>
            </a:extLst>
          </p:cNvPr>
          <p:cNvSpPr txBox="1">
            <a:spLocks/>
          </p:cNvSpPr>
          <p:nvPr/>
        </p:nvSpPr>
        <p:spPr>
          <a:xfrm>
            <a:off x="5154561" y="1526458"/>
            <a:ext cx="3554757" cy="24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النسيج الظهاري: أغنى مصدر لفيروس مرض الحمى القلاعية، أفضل عينة مختارة للتشخيص</a:t>
            </a:r>
          </a:p>
          <a:p>
            <a:pPr algn="r" rtl="1"/>
            <a:endParaRPr lang="ar-SA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يجب أن تكون العينات المأخوذة من حوالي 5 حيوانات مصابة بآفات واضحة كافية لتأكيد التشخيص</a:t>
            </a:r>
            <a:endParaRPr lang="en-US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49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8DFA-282C-4CDC-B9BB-01747FD9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2891"/>
            <a:ext cx="9144000" cy="470400"/>
          </a:xfrm>
        </p:spPr>
        <p:txBody>
          <a:bodyPr/>
          <a:lstStyle/>
          <a:p>
            <a:pPr algn="ctr" rtl="1"/>
            <a:r>
              <a:rPr lang="ar-SA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أخذ العينات في وجود الآفات – </a:t>
            </a:r>
            <a:r>
              <a:rPr lang="en-GB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FMD Sampling from Lesions</a:t>
            </a:r>
            <a:endParaRPr lang="en-US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F168F-B9FF-49E8-8015-A9E5DB9783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674" y="1526458"/>
            <a:ext cx="3716991" cy="2802117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defRPr/>
            </a:pPr>
            <a:r>
              <a:rPr lang="en-GB" sz="1600" b="1" dirty="0">
                <a:solidFill>
                  <a:schemeClr val="bg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Most suitable material:-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en-GB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Vesicular epithelium or fluid 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en-GB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 muscle (young animal)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en-GB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2 cm</a:t>
            </a:r>
            <a:r>
              <a:rPr lang="en-GB" sz="1600" b="1" baseline="30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epithelium</a:t>
            </a:r>
            <a:r>
              <a:rPr lang="ar-S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GB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fingernail size</a:t>
            </a:r>
            <a:r>
              <a:rPr lang="ar-S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1 gram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en-GB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medium 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en-GB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amounts of glycerine and 0.04 M phosphate buffer </a:t>
            </a:r>
            <a:r>
              <a:rPr lang="ar-S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7.2-7.6</a:t>
            </a:r>
            <a:r>
              <a:rPr lang="ar-S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7EDB1E-2CF9-4FDE-8AB8-9A817FF10A4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GB" dirty="0"/>
              <a:t>FMD Awareness Campaign – Libya 2020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0B05D91-30E2-4BF4-BD84-B51B7F6121C1}"/>
              </a:ext>
            </a:extLst>
          </p:cNvPr>
          <p:cNvSpPr txBox="1">
            <a:spLocks/>
          </p:cNvSpPr>
          <p:nvPr/>
        </p:nvSpPr>
        <p:spPr>
          <a:xfrm>
            <a:off x="5095568" y="1526458"/>
            <a:ext cx="3554757" cy="24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أنسب المواد: -</a:t>
            </a:r>
          </a:p>
          <a:p>
            <a:pPr algn="r" rtl="1">
              <a:lnSpc>
                <a:spcPct val="150000"/>
              </a:lnSpc>
            </a:pP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النسيج الظهاري للحويصلة أو السائل</a:t>
            </a:r>
          </a:p>
          <a:p>
            <a:pPr algn="r" rtl="1">
              <a:lnSpc>
                <a:spcPct val="150000"/>
              </a:lnSpc>
            </a:pP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عضلة القلب (حيوان صغير)</a:t>
            </a:r>
          </a:p>
          <a:p>
            <a:pPr algn="r" rtl="1">
              <a:lnSpc>
                <a:spcPct val="150000"/>
              </a:lnSpc>
            </a:pP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على الأقل 2 سم</a:t>
            </a:r>
            <a:r>
              <a:rPr lang="ar-SA" sz="1800" b="1" baseline="30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من النسيج الظهاري (بحجم الظفر) أو 1 جرام</a:t>
            </a:r>
          </a:p>
          <a:p>
            <a:pPr algn="r" rtl="1">
              <a:lnSpc>
                <a:spcPct val="150000"/>
              </a:lnSpc>
            </a:pP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وسط لنقل العينة</a:t>
            </a:r>
          </a:p>
          <a:p>
            <a:pPr algn="r" rtl="1">
              <a:lnSpc>
                <a:spcPct val="150000"/>
              </a:lnSpc>
            </a:pP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كميات متساوية من الجلسرين ومحلول الفوسفات (درجة الحموضة 7.2-7.6)</a:t>
            </a:r>
          </a:p>
        </p:txBody>
      </p:sp>
    </p:spTree>
    <p:extLst>
      <p:ext uri="{BB962C8B-B14F-4D97-AF65-F5344CB8AC3E}">
        <p14:creationId xmlns:p14="http://schemas.microsoft.com/office/powerpoint/2010/main" val="214717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/>
          <p:nvPr/>
        </p:nvSpPr>
        <p:spPr>
          <a:xfrm>
            <a:off x="0" y="1371600"/>
            <a:ext cx="9144000" cy="141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1"/>
            <a:r>
              <a:rPr lang="ar-SA" sz="3600" b="1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حملة توعية حول مرض الحمى القلاعية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wareness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ampaign on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oot-and-Mouth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isease</a:t>
            </a:r>
            <a:endParaRPr lang="en-GB" sz="2400" b="1" dirty="0">
              <a:solidFill>
                <a:srgbClr val="FF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PT Bold Heading" panose="02010400000000000000" pitchFamily="2" charset="-78"/>
            </a:endParaRPr>
          </a:p>
          <a:p>
            <a:pPr algn="ctr" rtl="1"/>
            <a:endParaRPr lang="ar-SA" sz="2400" b="1" dirty="0">
              <a:solidFill>
                <a:srgbClr val="FF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ctr" rtl="1"/>
            <a:r>
              <a:rPr lang="ar-SA" sz="2400" b="1" dirty="0">
                <a:solidFill>
                  <a:srgbClr val="0000FF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من تنظيم المركز الوطني للصحة الحيوانية</a:t>
            </a:r>
            <a:endParaRPr lang="en-GB" sz="2400" b="1" dirty="0">
              <a:solidFill>
                <a:srgbClr val="0000FF"/>
              </a:solidFill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  <a:p>
            <a:pPr algn="ctr" rtl="1"/>
            <a:endParaRPr lang="ar-SA" sz="20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  <a:p>
            <a:pPr algn="ctr" rtl="1"/>
            <a:r>
              <a:rPr lang="ar-SA" sz="2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تحت إشراف</a:t>
            </a:r>
          </a:p>
          <a:p>
            <a:pPr algn="ctr" rtl="1"/>
            <a:r>
              <a:rPr lang="ar-SA" sz="2000" b="1" dirty="0"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مكتب المفوضية الأوروبية لمكافحة مرض الحمى القلاعية (</a:t>
            </a:r>
            <a:r>
              <a:rPr lang="en-GB" sz="2000" b="1" dirty="0"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EuFMD</a:t>
            </a:r>
            <a:r>
              <a:rPr lang="ar-SA" sz="2000" b="1" dirty="0"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)</a:t>
            </a:r>
            <a:endParaRPr lang="en-US" sz="20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  <a:p>
            <a:pPr algn="ctr" rtl="1"/>
            <a:r>
              <a:rPr lang="ar-SA" sz="2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المكتب الفرعي لمنظمة الأمم المتحدة للأغذية والزراعة بشمال أفريقيا (</a:t>
            </a:r>
            <a:r>
              <a:rPr lang="en-US" sz="2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FAO-SNE</a:t>
            </a:r>
            <a:r>
              <a:rPr lang="ar-SA" sz="2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)</a:t>
            </a:r>
            <a:endParaRPr lang="en-US" sz="20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  <a:p>
            <a:pPr algn="ctr" rtl="1"/>
            <a:r>
              <a:rPr lang="ar-SA" sz="2000" b="1" dirty="0"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م</a:t>
            </a:r>
            <a:r>
              <a:rPr lang="ar-SA" sz="2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نظمة الأمم المتحدة للأغذية والزراعة في ليبيا (</a:t>
            </a:r>
            <a:r>
              <a:rPr lang="en-GB" sz="2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FAO-Libya</a:t>
            </a:r>
            <a:r>
              <a:rPr lang="ar-SA" sz="2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)</a:t>
            </a:r>
            <a:endParaRPr lang="en-US" sz="20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434343"/>
              </a:solidFill>
              <a:latin typeface="Segoe UI" panose="020B0502040204020203" pitchFamily="34" charset="0"/>
              <a:ea typeface="Lato Light"/>
              <a:cs typeface="Segoe UI" panose="020B0502040204020203" pitchFamily="34" charset="0"/>
              <a:sym typeface="Lato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25B62-A753-4084-9245-0144BB2B2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00" y="404292"/>
            <a:ext cx="1601304" cy="685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01C513-1A01-4A10-92E5-E59CFE819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134" y="344085"/>
            <a:ext cx="1822766" cy="805855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091A63B4-817B-4F1B-B9C9-6AB99FC674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FMD Awareness Campaign – Libya 2020</a:t>
            </a:r>
          </a:p>
        </p:txBody>
      </p:sp>
    </p:spTree>
    <p:extLst>
      <p:ext uri="{BB962C8B-B14F-4D97-AF65-F5344CB8AC3E}">
        <p14:creationId xmlns:p14="http://schemas.microsoft.com/office/powerpoint/2010/main" val="3813586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8DFA-282C-4CDC-B9BB-01747FD9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2891"/>
            <a:ext cx="9144000" cy="470400"/>
          </a:xfrm>
        </p:spPr>
        <p:txBody>
          <a:bodyPr/>
          <a:lstStyle/>
          <a:p>
            <a:pPr algn="ctr" rtl="1"/>
            <a:r>
              <a:rPr lang="ar-SA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أخذ العينات في غياب الآفات – </a:t>
            </a:r>
            <a:r>
              <a:rPr lang="en-GB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FMD Sampling in absence of Lesions</a:t>
            </a:r>
            <a:endParaRPr lang="en-US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F168F-B9FF-49E8-8015-A9E5DB9783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674" y="1526458"/>
            <a:ext cx="3554757" cy="280211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diagnosis select ~ 6 animals, prioritizing those with suspicious clinical signs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Fever, depression, lameness, hot feet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 clotted blood samples to obtain serum to detect viraemia or antibodies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Oronasal swabs and/or </a:t>
            </a:r>
            <a:r>
              <a:rPr lang="en-US" altLang="en-US" sz="16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probang</a:t>
            </a:r>
            <a:endParaRPr lang="en-US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defRPr/>
            </a:pPr>
            <a:endParaRPr lang="en-GB" sz="1600" b="1" dirty="0">
              <a:solidFill>
                <a:schemeClr val="bg2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7EDB1E-2CF9-4FDE-8AB8-9A817FF10A4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GB" dirty="0"/>
              <a:t>FMD Awareness Campaign – Libya 2020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0B05D91-30E2-4BF4-BD84-B51B7F6121C1}"/>
              </a:ext>
            </a:extLst>
          </p:cNvPr>
          <p:cNvSpPr txBox="1">
            <a:spLocks/>
          </p:cNvSpPr>
          <p:nvPr/>
        </p:nvSpPr>
        <p:spPr>
          <a:xfrm>
            <a:off x="4918588" y="1526458"/>
            <a:ext cx="3731738" cy="24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للتشخيص ، اختر 6 حيوانات تقريبا، مع إعطاء الأولوية لتلك التي لديها علامات سريرية مشبوهة:</a:t>
            </a:r>
          </a:p>
          <a:p>
            <a:pPr lvl="1"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حمى، خمول، عرج، سخونة القدمين</a:t>
            </a:r>
          </a:p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اجمع عينات الدم المتجلط للحصول على المصل للكشف عن الفيروس في الدم أو الأجسام المضادة</a:t>
            </a:r>
          </a:p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قد تكون مسحات الأنف والفم / أو </a:t>
            </a:r>
            <a:r>
              <a:rPr lang="ar-SA" sz="1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البروبانق</a:t>
            </a:r>
            <a:endParaRPr lang="en-US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10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8DFA-282C-4CDC-B9BB-01747FD9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2891"/>
            <a:ext cx="9144000" cy="470400"/>
          </a:xfrm>
        </p:spPr>
        <p:txBody>
          <a:bodyPr/>
          <a:lstStyle/>
          <a:p>
            <a:pPr algn="ctr" rtl="1"/>
            <a:r>
              <a:rPr lang="ar-SA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أخذ العينات باستعمال </a:t>
            </a:r>
            <a:r>
              <a:rPr lang="ar-SA" sz="2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البروبانق</a:t>
            </a:r>
            <a:r>
              <a:rPr lang="ar-SA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FMD Sampling using </a:t>
            </a:r>
            <a:r>
              <a:rPr lang="en-GB" sz="2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Probangs</a:t>
            </a:r>
            <a:endParaRPr lang="en-US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F168F-B9FF-49E8-8015-A9E5DB9783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674" y="1526458"/>
            <a:ext cx="3554757" cy="2802117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IE" sz="1600" b="1" dirty="0">
                <a:solidFill>
                  <a:schemeClr val="bg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Insert </a:t>
            </a:r>
            <a:r>
              <a:rPr lang="en-IE" sz="1600" b="1" dirty="0" err="1">
                <a:solidFill>
                  <a:schemeClr val="bg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probang</a:t>
            </a:r>
            <a:r>
              <a:rPr lang="en-IE" sz="1600" b="1" dirty="0">
                <a:solidFill>
                  <a:schemeClr val="bg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cup into oropharynx with one hand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IE" sz="1600" b="1" dirty="0">
                <a:solidFill>
                  <a:schemeClr val="bg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Feel around outside of larynx and upper oesophagus to feel </a:t>
            </a:r>
            <a:r>
              <a:rPr lang="en-IE" sz="1600" b="1" dirty="0" err="1">
                <a:solidFill>
                  <a:schemeClr val="bg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probang</a:t>
            </a:r>
            <a:r>
              <a:rPr lang="en-IE" sz="1600" b="1" dirty="0">
                <a:solidFill>
                  <a:schemeClr val="bg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cup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IE" sz="1600" b="1" dirty="0">
                <a:solidFill>
                  <a:schemeClr val="bg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Move back and forth a few times (gently) to collect fluid from soft palate area</a:t>
            </a:r>
          </a:p>
          <a:p>
            <a:pPr marL="285750" indent="-285750">
              <a:lnSpc>
                <a:spcPct val="80000"/>
              </a:lnSpc>
              <a:defRPr/>
            </a:pPr>
            <a:endParaRPr lang="en-GB" sz="1600" b="1" dirty="0">
              <a:solidFill>
                <a:schemeClr val="bg2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7EDB1E-2CF9-4FDE-8AB8-9A817FF10A4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GB" dirty="0"/>
              <a:t>FMD Awareness Campaign – Libya 2020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0B05D91-30E2-4BF4-BD84-B51B7F6121C1}"/>
              </a:ext>
            </a:extLst>
          </p:cNvPr>
          <p:cNvSpPr txBox="1">
            <a:spLocks/>
          </p:cNvSpPr>
          <p:nvPr/>
        </p:nvSpPr>
        <p:spPr>
          <a:xfrm>
            <a:off x="5095571" y="1526458"/>
            <a:ext cx="3554757" cy="24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أدخل </a:t>
            </a:r>
            <a:r>
              <a:rPr lang="ar-SA" sz="1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البروبانق</a:t>
            </a: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في البلعوم بيد واحدة</a:t>
            </a:r>
          </a:p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تحسس خارج الحنجرة والمريء العلوي لتشعر </a:t>
            </a:r>
            <a:r>
              <a:rPr lang="ar-SA" sz="1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بالبروبانق</a:t>
            </a:r>
            <a:endParaRPr lang="ar-SA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حرك للخلف وللأمام عدة مرات (برفق) لجمع السوائل من منطقة الحنك الرخو</a:t>
            </a:r>
            <a:endParaRPr lang="en-US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2AA831-1237-4FEF-8DF0-A0023E060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430" y="2995779"/>
            <a:ext cx="2588742" cy="19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55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8DFA-282C-4CDC-B9BB-01747FD9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2891"/>
            <a:ext cx="9144000" cy="470400"/>
          </a:xfrm>
        </p:spPr>
        <p:txBody>
          <a:bodyPr/>
          <a:lstStyle/>
          <a:p>
            <a:pPr algn="ctr" rtl="1"/>
            <a:r>
              <a:rPr lang="ar-SA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أخذ العينات باستعمال </a:t>
            </a:r>
            <a:r>
              <a:rPr lang="ar-SA" sz="2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البروبانق</a:t>
            </a:r>
            <a:r>
              <a:rPr lang="ar-SA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FMD Sampling using </a:t>
            </a:r>
            <a:r>
              <a:rPr lang="en-GB" sz="2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Probangs</a:t>
            </a:r>
            <a:endParaRPr lang="en-US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F168F-B9FF-49E8-8015-A9E5DB9783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674" y="1526458"/>
            <a:ext cx="3554757" cy="2802117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IE" sz="1600" b="1" dirty="0">
                <a:solidFill>
                  <a:schemeClr val="bg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Withdraw </a:t>
            </a:r>
            <a:r>
              <a:rPr lang="en-IE" sz="1600" b="1" dirty="0" err="1">
                <a:solidFill>
                  <a:schemeClr val="bg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probang</a:t>
            </a:r>
            <a:r>
              <a:rPr lang="en-IE" sz="1600" b="1" dirty="0">
                <a:solidFill>
                  <a:schemeClr val="bg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cup carefully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IE" sz="1600" b="1" dirty="0">
                <a:solidFill>
                  <a:schemeClr val="bg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If you go too far down oesophagus or overstimulate the pharynx: ERUCTATION!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IE" sz="1600" b="1" dirty="0">
                <a:solidFill>
                  <a:schemeClr val="bg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Rumen fluid (pH 6) will ruin your sample!</a:t>
            </a:r>
          </a:p>
          <a:p>
            <a:pPr marL="285750" indent="-285750">
              <a:lnSpc>
                <a:spcPct val="80000"/>
              </a:lnSpc>
              <a:defRPr/>
            </a:pPr>
            <a:endParaRPr lang="en-GB" sz="1600" b="1" dirty="0">
              <a:solidFill>
                <a:schemeClr val="bg2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7EDB1E-2CF9-4FDE-8AB8-9A817FF10A4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GB" dirty="0"/>
              <a:t>FMD Awareness Campaign – Libya 2020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0B05D91-30E2-4BF4-BD84-B51B7F6121C1}"/>
              </a:ext>
            </a:extLst>
          </p:cNvPr>
          <p:cNvSpPr txBox="1">
            <a:spLocks/>
          </p:cNvSpPr>
          <p:nvPr/>
        </p:nvSpPr>
        <p:spPr>
          <a:xfrm>
            <a:off x="5095568" y="1526458"/>
            <a:ext cx="3554757" cy="24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اسحب </a:t>
            </a:r>
            <a:r>
              <a:rPr lang="ar-SA" sz="1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البروبانق</a:t>
            </a: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بعناية وحذر</a:t>
            </a:r>
          </a:p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إذا أدخلت إلى أسفل المريء كثيرا أو أفرطت في تحفيز البلعوم: قد يؤدي إلى التجشؤ!</a:t>
            </a:r>
          </a:p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سائل الكرش (الأس الهيدروجيني 6) سوف </a:t>
            </a:r>
            <a:r>
              <a:rPr lang="ar-SA" sz="18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يفسد العينة التي تم تجميعها!</a:t>
            </a:r>
            <a:endParaRPr lang="en-US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33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27EDB1E-2CF9-4FDE-8AB8-9A817FF10A4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GB" dirty="0"/>
              <a:t>FMD Awareness Campaign – Libya 2020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B96334E-EF25-48E7-BA4F-7EFD3806A22D}"/>
              </a:ext>
            </a:extLst>
          </p:cNvPr>
          <p:cNvGrpSpPr/>
          <p:nvPr/>
        </p:nvGrpSpPr>
        <p:grpSpPr>
          <a:xfrm>
            <a:off x="473359" y="184225"/>
            <a:ext cx="8197282" cy="4721200"/>
            <a:chOff x="473359" y="211150"/>
            <a:chExt cx="8197282" cy="47212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74D0D7-4FEF-4508-8248-194BE7A67976}"/>
                </a:ext>
              </a:extLst>
            </p:cNvPr>
            <p:cNvSpPr txBox="1"/>
            <p:nvPr/>
          </p:nvSpPr>
          <p:spPr>
            <a:xfrm>
              <a:off x="942199" y="261562"/>
              <a:ext cx="18565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SA" sz="2400" b="1" dirty="0">
                  <a:solidFill>
                    <a:srgbClr val="0000FF"/>
                  </a:solidFill>
                </a:rPr>
                <a:t>أساس التشخيص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15C769A-5732-4855-BA80-B5038906D517}"/>
                </a:ext>
              </a:extLst>
            </p:cNvPr>
            <p:cNvGrpSpPr/>
            <p:nvPr/>
          </p:nvGrpSpPr>
          <p:grpSpPr>
            <a:xfrm>
              <a:off x="473359" y="211150"/>
              <a:ext cx="8197282" cy="4721200"/>
              <a:chOff x="438030" y="211150"/>
              <a:chExt cx="8197282" cy="47212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D574BC8-F64F-4577-A428-0E1B54AAB50B}"/>
                  </a:ext>
                </a:extLst>
              </p:cNvPr>
              <p:cNvGrpSpPr/>
              <p:nvPr/>
            </p:nvGrpSpPr>
            <p:grpSpPr>
              <a:xfrm>
                <a:off x="508687" y="211150"/>
                <a:ext cx="8126625" cy="4721200"/>
                <a:chOff x="523700" y="211150"/>
                <a:chExt cx="8126625" cy="4721200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4ADDE88D-CD95-4483-9D3B-6EE178234B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26079" y="211150"/>
                  <a:ext cx="6511269" cy="4721200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E86B36B4-9C0F-45AC-8AA4-4DF27646A93B}"/>
                    </a:ext>
                  </a:extLst>
                </p:cNvPr>
                <p:cNvGrpSpPr/>
                <p:nvPr/>
              </p:nvGrpSpPr>
              <p:grpSpPr>
                <a:xfrm>
                  <a:off x="523700" y="582891"/>
                  <a:ext cx="8126625" cy="4276367"/>
                  <a:chOff x="523700" y="582891"/>
                  <a:chExt cx="8126625" cy="4276367"/>
                </a:xfrm>
              </p:grpSpPr>
              <p:sp>
                <p:nvSpPr>
                  <p:cNvPr id="2" name="TextBox 1">
                    <a:extLst>
                      <a:ext uri="{FF2B5EF4-FFF2-40B4-BE49-F238E27FC236}">
                        <a16:creationId xmlns:a16="http://schemas.microsoft.com/office/drawing/2014/main" id="{3D711EEE-C487-4779-9A38-530D0779D8B8}"/>
                      </a:ext>
                    </a:extLst>
                  </p:cNvPr>
                  <p:cNvSpPr txBox="1"/>
                  <p:nvPr/>
                </p:nvSpPr>
                <p:spPr>
                  <a:xfrm>
                    <a:off x="1199519" y="744794"/>
                    <a:ext cx="85311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 rtl="1"/>
                    <a:r>
                      <a:rPr lang="ar-SA" b="1" dirty="0">
                        <a:solidFill>
                          <a:srgbClr val="FF0000"/>
                        </a:solidFill>
                      </a:rPr>
                      <a:t>غير مصاب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164BB808-6B47-49DD-A179-FE9602D7E112}"/>
                      </a:ext>
                    </a:extLst>
                  </p:cNvPr>
                  <p:cNvSpPr txBox="1"/>
                  <p:nvPr/>
                </p:nvSpPr>
                <p:spPr>
                  <a:xfrm>
                    <a:off x="3971515" y="590905"/>
                    <a:ext cx="120097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 rtl="1"/>
                    <a:r>
                      <a:rPr lang="ar-SA" b="1" dirty="0">
                        <a:solidFill>
                          <a:srgbClr val="FF0000"/>
                        </a:solidFill>
                      </a:rPr>
                      <a:t>مصاب  بالفيروس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650242B4-23DB-42C5-9EB0-7E380643BD81}"/>
                      </a:ext>
                    </a:extLst>
                  </p:cNvPr>
                  <p:cNvSpPr txBox="1"/>
                  <p:nvPr/>
                </p:nvSpPr>
                <p:spPr>
                  <a:xfrm>
                    <a:off x="6115343" y="582891"/>
                    <a:ext cx="1079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 rtl="1"/>
                    <a:r>
                      <a:rPr lang="ar-SA" b="1" dirty="0">
                        <a:solidFill>
                          <a:srgbClr val="FF0000"/>
                        </a:solidFill>
                      </a:rPr>
                      <a:t>شفي أو محصن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B920746F-DE09-452C-AC7D-3B56BF611B37}"/>
                      </a:ext>
                    </a:extLst>
                  </p:cNvPr>
                  <p:cNvSpPr txBox="1"/>
                  <p:nvPr/>
                </p:nvSpPr>
                <p:spPr>
                  <a:xfrm>
                    <a:off x="6996784" y="1503696"/>
                    <a:ext cx="104227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 rtl="1"/>
                    <a:r>
                      <a:rPr lang="ar-SA" b="1" dirty="0">
                        <a:solidFill>
                          <a:srgbClr val="FF0000"/>
                        </a:solidFill>
                      </a:rPr>
                      <a:t>عينات بروبانق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B2D9D99-0138-4C73-A5C7-B0D566DFA900}"/>
                      </a:ext>
                    </a:extLst>
                  </p:cNvPr>
                  <p:cNvSpPr txBox="1"/>
                  <p:nvPr/>
                </p:nvSpPr>
                <p:spPr>
                  <a:xfrm>
                    <a:off x="5905901" y="1953357"/>
                    <a:ext cx="157927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 rtl="1"/>
                    <a:r>
                      <a:rPr lang="ar-SA" b="1" dirty="0">
                        <a:solidFill>
                          <a:srgbClr val="FF0000"/>
                        </a:solidFill>
                      </a:rPr>
                      <a:t>عينات دم متجلط - مصل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15FA5D6E-DC42-47F7-9A97-22258939CC45}"/>
                      </a:ext>
                    </a:extLst>
                  </p:cNvPr>
                  <p:cNvSpPr txBox="1"/>
                  <p:nvPr/>
                </p:nvSpPr>
                <p:spPr>
                  <a:xfrm>
                    <a:off x="5733373" y="2825110"/>
                    <a:ext cx="172835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 rtl="1"/>
                    <a:r>
                      <a:rPr lang="ar-SA" b="1" dirty="0">
                        <a:solidFill>
                          <a:srgbClr val="FF0000"/>
                        </a:solidFill>
                      </a:rPr>
                      <a:t>كشف عن الأجسام المضادة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79E7B04-6E6D-49AE-857D-709720459CD1}"/>
                      </a:ext>
                    </a:extLst>
                  </p:cNvPr>
                  <p:cNvSpPr txBox="1"/>
                  <p:nvPr/>
                </p:nvSpPr>
                <p:spPr>
                  <a:xfrm>
                    <a:off x="7083871" y="4336038"/>
                    <a:ext cx="156645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 rtl="1"/>
                    <a:r>
                      <a:rPr lang="ar-SA" b="1" dirty="0">
                        <a:solidFill>
                          <a:srgbClr val="FF0000"/>
                        </a:solidFill>
                      </a:rPr>
                      <a:t>اختبار الإليزا</a:t>
                    </a:r>
                  </a:p>
                  <a:p>
                    <a:pPr algn="r" rtl="1"/>
                    <a:r>
                      <a:rPr lang="ar-SA" b="1" dirty="0">
                        <a:solidFill>
                          <a:srgbClr val="FF0000"/>
                        </a:solidFill>
                      </a:rPr>
                      <a:t>اختبار التعادل الفيروسي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03CD1C82-46B9-42EB-844B-F7BDC547D7BD}"/>
                      </a:ext>
                    </a:extLst>
                  </p:cNvPr>
                  <p:cNvSpPr txBox="1"/>
                  <p:nvPr/>
                </p:nvSpPr>
                <p:spPr>
                  <a:xfrm>
                    <a:off x="2754515" y="1845635"/>
                    <a:ext cx="121700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 rtl="1"/>
                    <a:r>
                      <a:rPr lang="ar-SA" b="1" dirty="0">
                        <a:solidFill>
                          <a:srgbClr val="FF0000"/>
                        </a:solidFill>
                      </a:rPr>
                      <a:t>النسيج، المسحة، </a:t>
                    </a:r>
                  </a:p>
                  <a:p>
                    <a:pPr algn="r" rtl="1"/>
                    <a:r>
                      <a:rPr lang="ar-SA" b="1" dirty="0">
                        <a:solidFill>
                          <a:srgbClr val="FF0000"/>
                        </a:solidFill>
                      </a:rPr>
                      <a:t>بروبانق، مصل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89D9F01-AAEF-4F0F-923E-2F60E7583071}"/>
                      </a:ext>
                    </a:extLst>
                  </p:cNvPr>
                  <p:cNvSpPr txBox="1"/>
                  <p:nvPr/>
                </p:nvSpPr>
                <p:spPr>
                  <a:xfrm>
                    <a:off x="2832166" y="2574552"/>
                    <a:ext cx="137569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 rtl="1"/>
                    <a:r>
                      <a:rPr lang="ar-SA" b="1" dirty="0">
                        <a:solidFill>
                          <a:srgbClr val="FF0000"/>
                        </a:solidFill>
                      </a:rPr>
                      <a:t>الكشف عن الفيروس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E871E43C-6300-47B3-8ECB-053664F41E8F}"/>
                      </a:ext>
                    </a:extLst>
                  </p:cNvPr>
                  <p:cNvSpPr txBox="1"/>
                  <p:nvPr/>
                </p:nvSpPr>
                <p:spPr>
                  <a:xfrm>
                    <a:off x="4328516" y="3550892"/>
                    <a:ext cx="108074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 rtl="1"/>
                    <a:r>
                      <a:rPr lang="ar-SA" b="1" dirty="0">
                        <a:solidFill>
                          <a:srgbClr val="FF0000"/>
                        </a:solidFill>
                      </a:rPr>
                      <a:t>الحمض النووي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F80F07B-37EB-4471-9601-61B8C619EFA8}"/>
                      </a:ext>
                    </a:extLst>
                  </p:cNvPr>
                  <p:cNvSpPr txBox="1"/>
                  <p:nvPr/>
                </p:nvSpPr>
                <p:spPr>
                  <a:xfrm>
                    <a:off x="3005923" y="3945197"/>
                    <a:ext cx="160332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 rtl="1"/>
                    <a:r>
                      <a:rPr lang="ar-SA" b="1" dirty="0">
                        <a:solidFill>
                          <a:srgbClr val="FF0000"/>
                        </a:solidFill>
                      </a:rPr>
                      <a:t>الإليزا أو الاختبار السريع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02462913-63F1-4AAB-8540-CE87CB5ABC7B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00" y="3660042"/>
                    <a:ext cx="1205779" cy="7386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 rtl="1"/>
                    <a:r>
                      <a:rPr lang="ar-SA" b="1" dirty="0">
                        <a:solidFill>
                          <a:srgbClr val="FF0000"/>
                        </a:solidFill>
                      </a:rPr>
                      <a:t>فيروس حي</a:t>
                    </a:r>
                  </a:p>
                  <a:p>
                    <a:pPr algn="r" rtl="1"/>
                    <a:r>
                      <a:rPr lang="ar-SA" b="1" dirty="0">
                        <a:solidFill>
                          <a:srgbClr val="FF0000"/>
                        </a:solidFill>
                      </a:rPr>
                      <a:t>عزل الفيروس في</a:t>
                    </a:r>
                  </a:p>
                  <a:p>
                    <a:pPr algn="r" rtl="1"/>
                    <a:r>
                      <a:rPr lang="ar-SA" b="1" dirty="0">
                        <a:solidFill>
                          <a:srgbClr val="FF0000"/>
                        </a:solidFill>
                      </a:rPr>
                      <a:t>مزارع الأنسجة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67D660E-8272-4098-984B-38544A30E309}"/>
                  </a:ext>
                </a:extLst>
              </p:cNvPr>
              <p:cNvSpPr txBox="1"/>
              <p:nvPr/>
            </p:nvSpPr>
            <p:spPr>
              <a:xfrm>
                <a:off x="438030" y="901505"/>
                <a:ext cx="134203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 virus</a:t>
                </a:r>
              </a:p>
              <a:p>
                <a:r>
                  <a:rPr lang="en-GB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 antibodies</a:t>
                </a:r>
              </a:p>
              <a:p>
                <a:r>
                  <a:rPr lang="en-GB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Susceptible</a:t>
                </a:r>
              </a:p>
              <a:p>
                <a:r>
                  <a:rPr lang="ar-SA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لا وجود للفيروس</a:t>
                </a:r>
              </a:p>
              <a:p>
                <a:r>
                  <a:rPr lang="ar-SA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ولا الأجسام المضادة</a:t>
                </a:r>
              </a:p>
              <a:p>
                <a:r>
                  <a:rPr lang="ar-SA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قابل للعدوى</a:t>
                </a:r>
                <a:endParaRPr 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328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A197C99-6815-4117-AF0C-F2FD363F4741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E0D246-7693-49DE-A023-36EFB3A8BE2B}"/>
              </a:ext>
            </a:extLst>
          </p:cNvPr>
          <p:cNvGrpSpPr/>
          <p:nvPr/>
        </p:nvGrpSpPr>
        <p:grpSpPr>
          <a:xfrm>
            <a:off x="476905" y="486697"/>
            <a:ext cx="8190190" cy="4418728"/>
            <a:chOff x="421152" y="486697"/>
            <a:chExt cx="8190190" cy="441872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D0BF7ED-167B-421A-93F3-6F566F1E0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658" y="486697"/>
              <a:ext cx="8078684" cy="441872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39EBD0-3FC5-4262-B8B0-EA30ADE2F512}"/>
                </a:ext>
              </a:extLst>
            </p:cNvPr>
            <p:cNvSpPr txBox="1"/>
            <p:nvPr/>
          </p:nvSpPr>
          <p:spPr>
            <a:xfrm>
              <a:off x="3702000" y="759542"/>
              <a:ext cx="1954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rgbClr val="FF0000"/>
                  </a:solidFill>
                </a:rPr>
                <a:t>أعراض الحمى القلاعية - الأيام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E07956-7DBC-4EA2-ACEB-AAAB7F9909D4}"/>
                </a:ext>
              </a:extLst>
            </p:cNvPr>
            <p:cNvSpPr txBox="1"/>
            <p:nvPr/>
          </p:nvSpPr>
          <p:spPr>
            <a:xfrm>
              <a:off x="855510" y="1659194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rgbClr val="FF0000"/>
                  </a:solidFill>
                </a:rPr>
                <a:t>اختبار الإليزا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2FDBC5-9860-4CB1-A677-943A8547BA1C}"/>
                </a:ext>
              </a:extLst>
            </p:cNvPr>
            <p:cNvSpPr txBox="1"/>
            <p:nvPr/>
          </p:nvSpPr>
          <p:spPr>
            <a:xfrm>
              <a:off x="421152" y="2579918"/>
              <a:ext cx="1378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rgbClr val="FF0000"/>
                  </a:solidFill>
                </a:rPr>
                <a:t>اختبار (</a:t>
              </a:r>
              <a:r>
                <a:rPr lang="en-GB" b="1" dirty="0">
                  <a:solidFill>
                    <a:srgbClr val="FF0000"/>
                  </a:solidFill>
                </a:rPr>
                <a:t>RT-PCR</a:t>
              </a:r>
              <a:r>
                <a:rPr lang="ar-SA" b="1" dirty="0">
                  <a:solidFill>
                    <a:srgbClr val="FF0000"/>
                  </a:solidFill>
                </a:rPr>
                <a:t>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D101F2-AAF4-49E8-9ECA-990A8588CBEE}"/>
                </a:ext>
              </a:extLst>
            </p:cNvPr>
            <p:cNvSpPr txBox="1"/>
            <p:nvPr/>
          </p:nvSpPr>
          <p:spPr>
            <a:xfrm>
              <a:off x="784978" y="3588782"/>
              <a:ext cx="1124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rgbClr val="FF0000"/>
                  </a:solidFill>
                </a:rPr>
                <a:t>الأجسام المضادة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33CFEC-13EF-485E-B7F6-9C05A48C92DD}"/>
                </a:ext>
              </a:extLst>
            </p:cNvPr>
            <p:cNvSpPr txBox="1"/>
            <p:nvPr/>
          </p:nvSpPr>
          <p:spPr>
            <a:xfrm>
              <a:off x="5185663" y="1666569"/>
              <a:ext cx="1111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rgbClr val="FF0000"/>
                  </a:solidFill>
                </a:rPr>
                <a:t>النسيج الظهاري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5A35D5-12F5-44CB-A4D4-46D6D54AE034}"/>
                </a:ext>
              </a:extLst>
            </p:cNvPr>
            <p:cNvSpPr txBox="1"/>
            <p:nvPr/>
          </p:nvSpPr>
          <p:spPr>
            <a:xfrm>
              <a:off x="5699931" y="2672097"/>
              <a:ext cx="1111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rgbClr val="FF0000"/>
                  </a:solidFill>
                </a:rPr>
                <a:t>النسيج الظهاري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2880E0-C8FE-4F28-8981-91E9042F8F4D}"/>
                </a:ext>
              </a:extLst>
            </p:cNvPr>
            <p:cNvSpPr txBox="1"/>
            <p:nvPr/>
          </p:nvSpPr>
          <p:spPr>
            <a:xfrm>
              <a:off x="5741264" y="1899747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rgbClr val="FF0000"/>
                  </a:solidFill>
                </a:rPr>
                <a:t>المصل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C69C64-125E-4295-BA37-280DF8753497}"/>
                </a:ext>
              </a:extLst>
            </p:cNvPr>
            <p:cNvSpPr txBox="1"/>
            <p:nvPr/>
          </p:nvSpPr>
          <p:spPr>
            <a:xfrm>
              <a:off x="6238540" y="2899392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rgbClr val="FF0000"/>
                  </a:solidFill>
                </a:rPr>
                <a:t>المصل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AEC275-4F1C-4DA4-9808-49E2627FE428}"/>
                </a:ext>
              </a:extLst>
            </p:cNvPr>
            <p:cNvSpPr txBox="1"/>
            <p:nvPr/>
          </p:nvSpPr>
          <p:spPr>
            <a:xfrm>
              <a:off x="5737934" y="2166521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rgbClr val="FF0000"/>
                  </a:solidFill>
                </a:rPr>
                <a:t>الحليب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900A7-7C6B-429B-A063-38221DE7813F}"/>
                </a:ext>
              </a:extLst>
            </p:cNvPr>
            <p:cNvSpPr txBox="1"/>
            <p:nvPr/>
          </p:nvSpPr>
          <p:spPr>
            <a:xfrm>
              <a:off x="6811133" y="3132108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rgbClr val="FF0000"/>
                  </a:solidFill>
                </a:rPr>
                <a:t>الحليب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D54BEC-DF4A-4B94-A146-86993E3224C8}"/>
                </a:ext>
              </a:extLst>
            </p:cNvPr>
            <p:cNvSpPr txBox="1"/>
            <p:nvPr/>
          </p:nvSpPr>
          <p:spPr>
            <a:xfrm>
              <a:off x="6818744" y="3434893"/>
              <a:ext cx="16610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rgbClr val="FF0000"/>
                  </a:solidFill>
                </a:rPr>
                <a:t>الأجسام المضادة التركيبية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FAAFE1-CA2A-482C-AB16-C3DB7651FF25}"/>
                </a:ext>
              </a:extLst>
            </p:cNvPr>
            <p:cNvSpPr txBox="1"/>
            <p:nvPr/>
          </p:nvSpPr>
          <p:spPr>
            <a:xfrm>
              <a:off x="6538622" y="3939327"/>
              <a:ext cx="19335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rgbClr val="FF0000"/>
                  </a:solidFill>
                </a:rPr>
                <a:t>الأجسام المضادة غير التركيبية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14B8E39-F1B2-40FC-8266-83880722FF6F}"/>
                </a:ext>
              </a:extLst>
            </p:cNvPr>
            <p:cNvSpPr txBox="1"/>
            <p:nvPr/>
          </p:nvSpPr>
          <p:spPr>
            <a:xfrm>
              <a:off x="6934633" y="4413599"/>
              <a:ext cx="15664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rgbClr val="FF0000"/>
                  </a:solidFill>
                </a:rPr>
                <a:t>اختبار التعادل الفيروسي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486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8DFA-282C-4CDC-B9BB-01747FD9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2891"/>
            <a:ext cx="9144000" cy="470400"/>
          </a:xfrm>
        </p:spPr>
        <p:txBody>
          <a:bodyPr/>
          <a:lstStyle/>
          <a:p>
            <a:pPr algn="ctr" rtl="1"/>
            <a:r>
              <a:rPr lang="ar-SA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شكر وتقدير – </a:t>
            </a:r>
            <a:r>
              <a:rPr lang="en-GB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  <a:endParaRPr lang="en-US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F168F-B9FF-49E8-8015-A9E5DB9783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674" y="1526458"/>
            <a:ext cx="3554757" cy="2802117"/>
          </a:xfrm>
        </p:spPr>
        <p:txBody>
          <a:bodyPr/>
          <a:lstStyle/>
          <a:p>
            <a:pPr eaLnBrk="1" hangingPunct="1"/>
            <a:r>
              <a:rPr lang="en-GB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to EuFMD for using their materials</a:t>
            </a:r>
          </a:p>
          <a:p>
            <a:pPr eaLnBrk="1" hangingPunct="1"/>
            <a:endParaRPr lang="en-GB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also to OIE</a:t>
            </a:r>
            <a:endParaRPr lang="en-US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Translation to Arabic language by: Prof. Ibrahim Eldaghayes</a:t>
            </a:r>
            <a:endParaRPr lang="en-GB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7EDB1E-2CF9-4FDE-8AB8-9A817FF10A4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GB" dirty="0"/>
              <a:t>FMD Awareness Campaign – Libya 2020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0B05D91-30E2-4BF4-BD84-B51B7F6121C1}"/>
              </a:ext>
            </a:extLst>
          </p:cNvPr>
          <p:cNvSpPr txBox="1">
            <a:spLocks/>
          </p:cNvSpPr>
          <p:nvPr/>
        </p:nvSpPr>
        <p:spPr>
          <a:xfrm>
            <a:off x="4328652" y="1526458"/>
            <a:ext cx="4321673" cy="24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الشكر الجزيل للمفوضية الأوروبية لمكافحة الحمى القلاعية (</a:t>
            </a:r>
            <a:r>
              <a:rPr lang="en-GB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EuFMD</a:t>
            </a: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للسماح باستخدام محاضراتهم</a:t>
            </a:r>
          </a:p>
          <a:p>
            <a:pPr algn="r" rtl="1"/>
            <a:endParaRPr lang="ar-SA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الشكر كذلك للمنظمة العالمية للصحة الحيوانية</a:t>
            </a:r>
          </a:p>
          <a:p>
            <a:pPr algn="r" rtl="1"/>
            <a:endParaRPr lang="ar-SA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الترجمة للغة العربية بواسطة أ.د. إبراهيم الدغيس</a:t>
            </a:r>
            <a:endParaRPr lang="en-US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62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A197C99-6815-4117-AF0C-F2FD363F4741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D8464-9FF9-4AD2-A280-C3964DFE55ED}"/>
              </a:ext>
            </a:extLst>
          </p:cNvPr>
          <p:cNvSpPr txBox="1"/>
          <p:nvPr/>
        </p:nvSpPr>
        <p:spPr>
          <a:xfrm>
            <a:off x="2128060" y="648929"/>
            <a:ext cx="488787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6000" b="1" dirty="0">
                <a:latin typeface="Andalus" panose="02020603050405020304" pitchFamily="18" charset="-78"/>
                <a:cs typeface="Andalus" panose="02020603050405020304" pitchFamily="18" charset="-78"/>
              </a:rPr>
              <a:t>شكرا</a:t>
            </a:r>
          </a:p>
          <a:p>
            <a:pPr algn="ctr" rtl="1"/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  <a:p>
            <a:pPr algn="ctr" rtl="1"/>
            <a:endParaRPr lang="en-GB" b="1" dirty="0"/>
          </a:p>
          <a:p>
            <a:pPr algn="ctr" rtl="1"/>
            <a:endParaRPr lang="en-GB" b="1" dirty="0"/>
          </a:p>
          <a:p>
            <a:pPr algn="ctr" rtl="1"/>
            <a:r>
              <a:rPr lang="ar-S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أي سؤال .....</a:t>
            </a:r>
          </a:p>
          <a:p>
            <a:pPr algn="ctr" rtl="1"/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 …..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3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8DFA-282C-4CDC-B9BB-01747FD9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800" y="582891"/>
            <a:ext cx="6980400" cy="470400"/>
          </a:xfrm>
        </p:spPr>
        <p:txBody>
          <a:bodyPr/>
          <a:lstStyle/>
          <a:p>
            <a:pPr algn="ctr" rtl="1"/>
            <a:r>
              <a:rPr lang="ar-SA" alt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المسبب المرضي لمرض الحمى القلاعية</a:t>
            </a:r>
            <a:r>
              <a:rPr lang="en-IE" alt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Aetiology of FMD – </a:t>
            </a:r>
            <a:endParaRPr lang="en-US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F168F-B9FF-49E8-8015-A9E5DB9783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674" y="1526458"/>
            <a:ext cx="3665370" cy="2802117"/>
          </a:xfrm>
        </p:spPr>
        <p:txBody>
          <a:bodyPr/>
          <a:lstStyle/>
          <a:p>
            <a:pPr eaLnBrk="1" hangingPunct="1">
              <a:defRPr/>
            </a:pPr>
            <a:r>
              <a:rPr lang="en-IE" sz="16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FMD virus, Genus: </a:t>
            </a:r>
            <a:r>
              <a:rPr lang="en-IE" sz="16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Apthovirus</a:t>
            </a:r>
            <a:r>
              <a:rPr lang="en-IE" sz="16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Family: </a:t>
            </a:r>
            <a:r>
              <a:rPr lang="en-IE" sz="16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Picornaviridae</a:t>
            </a:r>
            <a:endParaRPr lang="en-IE" sz="16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IE" sz="16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IE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serotypes: O, A, C, Asia 1, SAT1, SAT2 and SAT3</a:t>
            </a:r>
          </a:p>
          <a:p>
            <a:pPr eaLnBrk="1" hangingPunct="1">
              <a:buFontTx/>
              <a:buNone/>
              <a:defRPr/>
            </a:pPr>
            <a:r>
              <a:rPr lang="en-GB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GB" sz="16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cross-protection between serotypes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7EDB1E-2CF9-4FDE-8AB8-9A817FF10A4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GB" dirty="0"/>
              <a:t>FMD Awareness Campaign – Libya 2020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0B05D91-30E2-4BF4-BD84-B51B7F6121C1}"/>
              </a:ext>
            </a:extLst>
          </p:cNvPr>
          <p:cNvSpPr txBox="1">
            <a:spLocks/>
          </p:cNvSpPr>
          <p:nvPr/>
        </p:nvSpPr>
        <p:spPr>
          <a:xfrm>
            <a:off x="4984956" y="1526458"/>
            <a:ext cx="3665370" cy="24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r" rtl="1"/>
            <a:r>
              <a:rPr lang="ar-SA" sz="1800" b="1" dirty="0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المسبب المرضي هو فيروس الحمى القلاعية </a:t>
            </a:r>
            <a:r>
              <a:rPr lang="ar-SA" sz="1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، يتبع جنس (</a:t>
            </a:r>
            <a:r>
              <a:rPr lang="en-US" sz="18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Aphthovirus</a:t>
            </a:r>
            <a:r>
              <a:rPr lang="ar-SA" sz="1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العائلة الفيروسية (</a:t>
            </a:r>
            <a:r>
              <a:rPr lang="en-US" sz="18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Picornaviridae</a:t>
            </a:r>
            <a:r>
              <a:rPr lang="ar-SA" sz="1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ar-SA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أنواع مصلية:</a:t>
            </a:r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</a:t>
            </a:r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</a:t>
            </a:r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</a:t>
            </a:r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Asia 1 </a:t>
            </a: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SAT1 </a:t>
            </a: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</a:t>
            </a:r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SAT2 </a:t>
            </a: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SAT3</a:t>
            </a:r>
            <a:endParaRPr lang="ar-SA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لا توجد حماية ومناعة متبادلة بين الأنواع المصلية</a:t>
            </a:r>
          </a:p>
        </p:txBody>
      </p:sp>
    </p:spTree>
    <p:extLst>
      <p:ext uri="{BB962C8B-B14F-4D97-AF65-F5344CB8AC3E}">
        <p14:creationId xmlns:p14="http://schemas.microsoft.com/office/powerpoint/2010/main" val="193440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8DFA-282C-4CDC-B9BB-01747FD9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2891"/>
            <a:ext cx="9144000" cy="470400"/>
          </a:xfrm>
        </p:spPr>
        <p:txBody>
          <a:bodyPr/>
          <a:lstStyle/>
          <a:p>
            <a:pPr algn="ctr" rtl="1"/>
            <a:r>
              <a:rPr lang="ar-SA" sz="24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التاريخ المرضي لمرض الحمى القلاعية في ليبيا – </a:t>
            </a:r>
            <a:r>
              <a:rPr lang="en-GB" sz="24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FMD History in Libya</a:t>
            </a:r>
            <a:endParaRPr lang="en-US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7EDB1E-2CF9-4FDE-8AB8-9A817FF10A4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GB" dirty="0"/>
              <a:t>FMD Awareness Campaign – Libya 2020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3DBE3F9-829E-4F43-A4FD-C387A3465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961032"/>
              </p:ext>
            </p:extLst>
          </p:nvPr>
        </p:nvGraphicFramePr>
        <p:xfrm>
          <a:off x="424016" y="1424755"/>
          <a:ext cx="8295967" cy="3109206"/>
        </p:xfrm>
        <a:graphic>
          <a:graphicData uri="http://schemas.openxmlformats.org/drawingml/2006/table">
            <a:tbl>
              <a:tblPr rtl="1" firstRow="1" firstCol="1" bandRow="1">
                <a:tableStyleId>{5362D437-ADED-44CD-A898-D12F8AA20D0B}</a:tableStyleId>
              </a:tblPr>
              <a:tblGrid>
                <a:gridCol w="2230693">
                  <a:extLst>
                    <a:ext uri="{9D8B030D-6E8A-4147-A177-3AD203B41FA5}">
                      <a16:colId xmlns:a16="http://schemas.microsoft.com/office/drawing/2014/main" val="3560589305"/>
                    </a:ext>
                  </a:extLst>
                </a:gridCol>
                <a:gridCol w="6065274">
                  <a:extLst>
                    <a:ext uri="{9D8B030D-6E8A-4147-A177-3AD203B41FA5}">
                      <a16:colId xmlns:a16="http://schemas.microsoft.com/office/drawing/2014/main" val="528845098"/>
                    </a:ext>
                  </a:extLst>
                </a:gridCol>
              </a:tblGrid>
              <a:tr h="383698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النوع المصلي - </a:t>
                      </a:r>
                      <a:r>
                        <a:rPr lang="en-GB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Serotype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السنة - </a:t>
                      </a:r>
                      <a:r>
                        <a:rPr lang="en-GB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359197"/>
                  </a:ext>
                </a:extLst>
              </a:tr>
              <a:tr h="379315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1959، 1962، 1967-1968، 1972، 1981-1983، 1988-1989، 1994، 2010-2013، 2019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246727"/>
                  </a:ext>
                </a:extLst>
              </a:tr>
              <a:tr h="427703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1979، 2009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196407"/>
                  </a:ext>
                </a:extLst>
              </a:tr>
              <a:tr h="383698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338525"/>
                  </a:ext>
                </a:extLst>
              </a:tr>
              <a:tr h="383698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Asia-1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089025"/>
                  </a:ext>
                </a:extLst>
              </a:tr>
              <a:tr h="383698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SAT1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857047"/>
                  </a:ext>
                </a:extLst>
              </a:tr>
              <a:tr h="383698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2003، 2012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878907"/>
                  </a:ext>
                </a:extLst>
              </a:tr>
              <a:tr h="383698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284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54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8DFA-282C-4CDC-B9BB-01747FD9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800" y="277293"/>
            <a:ext cx="6980400" cy="470400"/>
          </a:xfrm>
        </p:spPr>
        <p:txBody>
          <a:bodyPr/>
          <a:lstStyle/>
          <a:p>
            <a:pPr algn="ctr" rtl="1"/>
            <a:r>
              <a:rPr lang="ar-SA" alt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الأعراض المرضية – </a:t>
            </a:r>
            <a:r>
              <a:rPr lang="en-GB" alt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Signs</a:t>
            </a:r>
            <a:endParaRPr lang="en-US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7EDB1E-2CF9-4FDE-8AB8-9A817FF10A4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GB" dirty="0"/>
              <a:t>FMD Awareness Campaign – Libya 2020</a:t>
            </a:r>
          </a:p>
        </p:txBody>
      </p:sp>
      <p:pic>
        <p:nvPicPr>
          <p:cNvPr id="3" name="Picture 2" descr="v22.jpg (257709 bytes)">
            <a:extLst>
              <a:ext uri="{FF2B5EF4-FFF2-40B4-BE49-F238E27FC236}">
                <a16:creationId xmlns:a16="http://schemas.microsoft.com/office/drawing/2014/main" id="{84C28E2C-F6DF-4403-9D50-B0DC85685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1" y="582892"/>
            <a:ext cx="1509316" cy="22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8BCA8C-1C55-4E6C-B6CF-041E7FEBF94D}"/>
              </a:ext>
            </a:extLst>
          </p:cNvPr>
          <p:cNvSpPr txBox="1"/>
          <p:nvPr/>
        </p:nvSpPr>
        <p:spPr>
          <a:xfrm>
            <a:off x="6222856" y="876782"/>
            <a:ext cx="24694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ar-SA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الأبقار: انخفاض في انتاج الحليب، سيلان اللعاب، عرج، حمى، نفوق الحيوانات الصغيرة</a:t>
            </a:r>
            <a:endParaRPr lang="en-IE" sz="18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83737E-4A5E-4AD5-8492-35D2D505F21B}"/>
              </a:ext>
            </a:extLst>
          </p:cNvPr>
          <p:cNvSpPr txBox="1"/>
          <p:nvPr/>
        </p:nvSpPr>
        <p:spPr>
          <a:xfrm>
            <a:off x="6319772" y="1761740"/>
            <a:ext cx="23725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IE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Cattle: </a:t>
            </a:r>
            <a:r>
              <a:rPr lang="en-I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milk drop, salivation, lameness, fever</a:t>
            </a:r>
            <a:r>
              <a:rPr lang="en-GB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mortality in young animals</a:t>
            </a:r>
            <a:endParaRPr lang="en-IE" sz="16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D:\My Images\Photographs\FMD Select\Bainbr4.JPG">
            <a:extLst>
              <a:ext uri="{FF2B5EF4-FFF2-40B4-BE49-F238E27FC236}">
                <a16:creationId xmlns:a16="http://schemas.microsoft.com/office/drawing/2014/main" id="{D9B1D098-3F34-45A8-8CA9-CDAAFC067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67" y="2881963"/>
            <a:ext cx="2340866" cy="175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FF719F80-CB78-4B57-A4D6-6380A7F70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89" y="865914"/>
            <a:ext cx="2469474" cy="186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DSCF0436">
            <a:extLst>
              <a:ext uri="{FF2B5EF4-FFF2-40B4-BE49-F238E27FC236}">
                <a16:creationId xmlns:a16="http://schemas.microsoft.com/office/drawing/2014/main" id="{668086DD-A5D0-4909-AACE-E330A5A84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57" y="2881963"/>
            <a:ext cx="2340866" cy="1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7428F7E7-312F-48B0-8FD7-A157ECC55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77" y="2880171"/>
            <a:ext cx="2340866" cy="175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49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27EDB1E-2CF9-4FDE-8AB8-9A817FF10A4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GB" dirty="0"/>
              <a:t>FMD Awareness Campaign – Libya 2020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394AD1D-E236-4FC4-8B2B-145292075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39158"/>
              </p:ext>
            </p:extLst>
          </p:nvPr>
        </p:nvGraphicFramePr>
        <p:xfrm>
          <a:off x="455550" y="410456"/>
          <a:ext cx="8232900" cy="4440849"/>
        </p:xfrm>
        <a:graphic>
          <a:graphicData uri="http://schemas.openxmlformats.org/drawingml/2006/table">
            <a:tbl>
              <a:tblPr firstRow="1" firstCol="1" bandRow="1">
                <a:tableStyleId>{5362D437-ADED-44CD-A898-D12F8AA20D0B}</a:tableStyleId>
              </a:tblPr>
              <a:tblGrid>
                <a:gridCol w="1454366">
                  <a:extLst>
                    <a:ext uri="{9D8B030D-6E8A-4147-A177-3AD203B41FA5}">
                      <a16:colId xmlns:a16="http://schemas.microsoft.com/office/drawing/2014/main" val="968487633"/>
                    </a:ext>
                  </a:extLst>
                </a:gridCol>
                <a:gridCol w="6778534">
                  <a:extLst>
                    <a:ext uri="{9D8B030D-6E8A-4147-A177-3AD203B41FA5}">
                      <a16:colId xmlns:a16="http://schemas.microsoft.com/office/drawing/2014/main" val="2150672457"/>
                    </a:ext>
                  </a:extLst>
                </a:gridCol>
              </a:tblGrid>
              <a:tr h="677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اليوم الأول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 1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انتفاخ النسيج الظهاري متبوعا بتكوين حويصلة مملوءة بالسوائل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Blanching of epithelium followed by formation of fluid-filled vesicle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405405"/>
                  </a:ext>
                </a:extLst>
              </a:tr>
              <a:tr h="940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اليوم الثاني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 2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حويصلات ممزقة حديثا ذات اللون الأحمر الفاتح، وحافة واضحة للآفة وعدم وجود ترسب للفيبرين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Freshly ruptured vesicles </a:t>
                      </a:r>
                      <a:r>
                        <a:rPr lang="en-US" sz="1600" b="1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characterised</a:t>
                      </a: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by raw, bright-red exposed dermis, a clear edge to the lesion and no deposition of fibrin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8747067"/>
                  </a:ext>
                </a:extLst>
              </a:tr>
              <a:tr h="940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اليوم الثالث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 3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تبدأ الآفات في فقدان حدودها ولونها الأحمر الفاتح. يبدأ ترسب الفيبرين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Lesions start to lose their sharp demarcation and bright-red </a:t>
                      </a:r>
                      <a:r>
                        <a:rPr lang="en-US" sz="1600" b="1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colour</a:t>
                      </a: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ar-SA" sz="16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Deposition of fibrin starts to occur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0242691"/>
                  </a:ext>
                </a:extLst>
              </a:tr>
              <a:tr h="940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اليوم الرابع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 4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حدوث ترسب كبير وواضح للفيبرين وعودة نمو النسيج الظهاري في محيط الآفة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Considerable fibrin deposition has occurred and regrowth of epithelium is evident at the periphery of the lesion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6106906"/>
                  </a:ext>
                </a:extLst>
              </a:tr>
              <a:tr h="940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اليوم السابع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 7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تكون ندبة واضحة وحدوث الشفاء، عادة بعض ترسبات الفيبرين موجودة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Extensive scar tissue formation and healing has occurred. Some fibrin deposition is usually still present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299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97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27EDB1E-2CF9-4FDE-8AB8-9A817FF10A4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GB" dirty="0"/>
              <a:t>FMD Awareness Campaign – Libya 2020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D2A9948-8898-4FFD-B4EF-3A7B32751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682" y="231355"/>
            <a:ext cx="6284636" cy="46807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B29C3A-88B8-4887-8009-D94804C050DA}"/>
              </a:ext>
            </a:extLst>
          </p:cNvPr>
          <p:cNvSpPr txBox="1"/>
          <p:nvPr/>
        </p:nvSpPr>
        <p:spPr>
          <a:xfrm>
            <a:off x="3071492" y="2306780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b="1" dirty="0">
                <a:solidFill>
                  <a:srgbClr val="00B050"/>
                </a:solidFill>
              </a:rPr>
              <a:t>فيروس </a:t>
            </a:r>
          </a:p>
          <a:p>
            <a:pPr algn="r" rtl="1"/>
            <a:r>
              <a:rPr lang="ar-SA" b="1" dirty="0">
                <a:solidFill>
                  <a:srgbClr val="00B050"/>
                </a:solidFill>
              </a:rPr>
              <a:t>في الدم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A606A-2D87-4930-8AF1-0797C47A18D7}"/>
              </a:ext>
            </a:extLst>
          </p:cNvPr>
          <p:cNvSpPr txBox="1"/>
          <p:nvPr/>
        </p:nvSpPr>
        <p:spPr>
          <a:xfrm>
            <a:off x="3995289" y="1430594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b="1" dirty="0">
                <a:solidFill>
                  <a:srgbClr val="FF0000"/>
                </a:solidFill>
              </a:rPr>
              <a:t>ظهور </a:t>
            </a:r>
          </a:p>
          <a:p>
            <a:pPr algn="ctr" rtl="1"/>
            <a:r>
              <a:rPr lang="ar-SA" b="1" dirty="0">
                <a:solidFill>
                  <a:srgbClr val="FF0000"/>
                </a:solidFill>
              </a:rPr>
              <a:t>الأعراض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EB140-5DFB-4F50-8D77-7310E80BAD3A}"/>
              </a:ext>
            </a:extLst>
          </p:cNvPr>
          <p:cNvSpPr txBox="1"/>
          <p:nvPr/>
        </p:nvSpPr>
        <p:spPr>
          <a:xfrm>
            <a:off x="6492930" y="1798308"/>
            <a:ext cx="1124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b="1" dirty="0">
                <a:solidFill>
                  <a:srgbClr val="0000FF"/>
                </a:solidFill>
              </a:rPr>
              <a:t>ظهور </a:t>
            </a:r>
          </a:p>
          <a:p>
            <a:pPr algn="ctr" rtl="1"/>
            <a:r>
              <a:rPr lang="ar-SA" b="1" dirty="0">
                <a:solidFill>
                  <a:srgbClr val="0000FF"/>
                </a:solidFill>
              </a:rPr>
              <a:t>الأجسام المضادة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F3881E-02B3-4AF4-A7E4-BE813B49D1DB}"/>
              </a:ext>
            </a:extLst>
          </p:cNvPr>
          <p:cNvSpPr txBox="1"/>
          <p:nvPr/>
        </p:nvSpPr>
        <p:spPr>
          <a:xfrm>
            <a:off x="4010037" y="4200438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b="1" dirty="0"/>
              <a:t>الأيام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D6468F-2488-4C94-BE68-603CF7AAD377}"/>
              </a:ext>
            </a:extLst>
          </p:cNvPr>
          <p:cNvSpPr txBox="1"/>
          <p:nvPr/>
        </p:nvSpPr>
        <p:spPr>
          <a:xfrm>
            <a:off x="1259181" y="4333767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b="1" dirty="0">
                <a:solidFill>
                  <a:srgbClr val="FF0000"/>
                </a:solidFill>
              </a:rPr>
              <a:t>التعرض للفيروس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48039A-1E70-4B4A-B24B-37933283D353}"/>
              </a:ext>
            </a:extLst>
          </p:cNvPr>
          <p:cNvSpPr txBox="1"/>
          <p:nvPr/>
        </p:nvSpPr>
        <p:spPr>
          <a:xfrm>
            <a:off x="3746504" y="264671"/>
            <a:ext cx="145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2000" b="1" dirty="0">
                <a:solidFill>
                  <a:srgbClr val="0000FF"/>
                </a:solidFill>
              </a:rPr>
              <a:t>نافذة التشخيص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86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8DFA-282C-4CDC-B9BB-01747FD9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2891"/>
            <a:ext cx="9144000" cy="470400"/>
          </a:xfrm>
        </p:spPr>
        <p:txBody>
          <a:bodyPr/>
          <a:lstStyle/>
          <a:p>
            <a:pPr algn="ctr" rtl="1"/>
            <a:r>
              <a:rPr lang="ar-SA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التشخيص المختبري لمرض الحمى القلاعية – </a:t>
            </a:r>
            <a:r>
              <a:rPr lang="en-GB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FMD Laboratory Diagnosis</a:t>
            </a:r>
            <a:endParaRPr lang="en-US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F168F-B9FF-49E8-8015-A9E5DB9783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674" y="1526458"/>
            <a:ext cx="3554757" cy="2802117"/>
          </a:xfrm>
        </p:spPr>
        <p:txBody>
          <a:bodyPr/>
          <a:lstStyle/>
          <a:p>
            <a:pPr>
              <a:buClr>
                <a:schemeClr val="bg2"/>
              </a:buClr>
              <a:buSzPct val="46000"/>
            </a:pPr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Confirms clinical diagnosis</a:t>
            </a:r>
          </a:p>
          <a:p>
            <a:pPr>
              <a:buClr>
                <a:schemeClr val="bg2"/>
              </a:buClr>
              <a:buSzPct val="46000"/>
            </a:pPr>
            <a:endParaRPr lang="en-US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SzPct val="46000"/>
            </a:pPr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quality of the diagnosis is only as good as the </a:t>
            </a:r>
            <a:r>
              <a:rPr lang="en-US" altLang="en-US" sz="1600" b="1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of the sample </a:t>
            </a:r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submitted</a:t>
            </a:r>
          </a:p>
          <a:p>
            <a:pPr>
              <a:buClr>
                <a:schemeClr val="bg2"/>
              </a:buClr>
              <a:buSzPct val="46000"/>
            </a:pPr>
            <a:endParaRPr lang="en-US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SzPct val="46000"/>
            </a:pPr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 full epidemiological information on </a:t>
            </a:r>
            <a:r>
              <a:rPr lang="en-GB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submitted </a:t>
            </a:r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samples for better investigation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7EDB1E-2CF9-4FDE-8AB8-9A817FF10A4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GB" dirty="0"/>
              <a:t>FMD Awareness Campaign – Libya 2020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0B05D91-30E2-4BF4-BD84-B51B7F6121C1}"/>
              </a:ext>
            </a:extLst>
          </p:cNvPr>
          <p:cNvSpPr txBox="1">
            <a:spLocks/>
          </p:cNvSpPr>
          <p:nvPr/>
        </p:nvSpPr>
        <p:spPr>
          <a:xfrm>
            <a:off x="5095569" y="1526458"/>
            <a:ext cx="3554757" cy="24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يؤكد التشخيص السريري</a:t>
            </a:r>
          </a:p>
          <a:p>
            <a:pPr algn="r" rtl="1"/>
            <a:endParaRPr lang="ar-SA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دقة التشخيص مرتبطة بجودة العينة المأخوذة</a:t>
            </a:r>
          </a:p>
          <a:p>
            <a:pPr algn="r" rtl="1"/>
            <a:endParaRPr lang="ar-SA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يتطلب معلومات وبائية كاملة عن العينات المقدمة لمتابعة التفشي المرضي</a:t>
            </a:r>
            <a:endParaRPr lang="en-US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64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8DFA-282C-4CDC-B9BB-01747FD9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2891"/>
            <a:ext cx="9144000" cy="470400"/>
          </a:xfrm>
        </p:spPr>
        <p:txBody>
          <a:bodyPr/>
          <a:lstStyle/>
          <a:p>
            <a:pPr algn="ctr" rtl="1"/>
            <a:r>
              <a:rPr lang="ar-SA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التشخيص المختبري لمرض الحمى القلاعية – </a:t>
            </a:r>
            <a:r>
              <a:rPr lang="en-GB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FMD Laboratory Diagnosis</a:t>
            </a:r>
            <a:endParaRPr lang="en-US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F168F-B9FF-49E8-8015-A9E5DB9783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674" y="1526458"/>
            <a:ext cx="3554757" cy="280211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Adequate quantities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 tube for each animal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NB: CORRECT PAPERWORK!!!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able to link sample with animal and farm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7EDB1E-2CF9-4FDE-8AB8-9A817FF10A4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GB" dirty="0"/>
              <a:t>FMD Awareness Campaign – Libya 2020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0B05D91-30E2-4BF4-BD84-B51B7F6121C1}"/>
              </a:ext>
            </a:extLst>
          </p:cNvPr>
          <p:cNvSpPr txBox="1">
            <a:spLocks/>
          </p:cNvSpPr>
          <p:nvPr/>
        </p:nvSpPr>
        <p:spPr>
          <a:xfrm>
            <a:off x="5095568" y="1526458"/>
            <a:ext cx="3554757" cy="24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●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 Light"/>
              <a:buChar char="○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1200"/>
              <a:buFont typeface="Lato Light"/>
              <a:buChar char="■"/>
              <a:defRPr sz="1200" b="0" i="0" u="none" strike="noStrike" cap="non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كميات كافية</a:t>
            </a:r>
          </a:p>
          <a:p>
            <a:pPr algn="r" rtl="1"/>
            <a:endParaRPr lang="ar-SA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أنبوب منفصل لكل حيوان</a:t>
            </a:r>
          </a:p>
          <a:p>
            <a:pPr algn="r" rtl="1"/>
            <a:endParaRPr lang="ar-SA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ملحوظة: تعبئة الأوراق والاستبيانات بطريقة صحيحة!!!</a:t>
            </a:r>
          </a:p>
          <a:p>
            <a:pPr algn="r" rtl="1"/>
            <a:endParaRPr lang="ar-SA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القدرة على ربط العينة بالحيوان والمزرعة</a:t>
            </a:r>
            <a:endParaRPr lang="en-US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16969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E7F5F3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A70A6D55F89541B84C0D400F3836B9" ma:contentTypeVersion="12" ma:contentTypeDescription="Create a new document." ma:contentTypeScope="" ma:versionID="916da5aa3cd83651015303d8864051b7">
  <xsd:schema xmlns:xsd="http://www.w3.org/2001/XMLSchema" xmlns:xs="http://www.w3.org/2001/XMLSchema" xmlns:p="http://schemas.microsoft.com/office/2006/metadata/properties" xmlns:ns2="80a93da4-ebd9-48c3-bc24-76ccd03fc38d" xmlns:ns3="27e8acd9-7d16-4eee-b1f3-e64ec493c931" targetNamespace="http://schemas.microsoft.com/office/2006/metadata/properties" ma:root="true" ma:fieldsID="5262b55a0de15c3c7beb4cf4b7ad91f7" ns2:_="" ns3:_="">
    <xsd:import namespace="80a93da4-ebd9-48c3-bc24-76ccd03fc38d"/>
    <xsd:import namespace="27e8acd9-7d16-4eee-b1f3-e64ec493c9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a93da4-ebd9-48c3-bc24-76ccd03fc3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8acd9-7d16-4eee-b1f3-e64ec493c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50CCF1-B2A8-4F94-9A50-419320E95A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77A01E-E8C7-4FEC-9F4B-465BB23BA2D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1C14DB6-CD10-48BE-8CBE-D5CE0555F7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a93da4-ebd9-48c3-bc24-76ccd03fc38d"/>
    <ds:schemaRef ds:uri="27e8acd9-7d16-4eee-b1f3-e64ec493c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1870</Words>
  <Application>Microsoft Macintosh PowerPoint</Application>
  <PresentationFormat>On-screen Show (16:9)</PresentationFormat>
  <Paragraphs>310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Segoe UI</vt:lpstr>
      <vt:lpstr>Raleway Light</vt:lpstr>
      <vt:lpstr>Andalus</vt:lpstr>
      <vt:lpstr>Lato</vt:lpstr>
      <vt:lpstr>Lato Light</vt:lpstr>
      <vt:lpstr>Raleway</vt:lpstr>
      <vt:lpstr>Calibri</vt:lpstr>
      <vt:lpstr>Dubai</vt:lpstr>
      <vt:lpstr>Times New Roman</vt:lpstr>
      <vt:lpstr>Arial</vt:lpstr>
      <vt:lpstr>Streamline</vt:lpstr>
      <vt:lpstr>التشخيص وطريقة أخذ العينات لمرض الحمى القلاعية FMD Diagnosis and Sampling</vt:lpstr>
      <vt:lpstr>PowerPoint Presentation</vt:lpstr>
      <vt:lpstr>المسبب المرضي لمرض الحمى القلاعيةAetiology of FMD – </vt:lpstr>
      <vt:lpstr>التاريخ المرضي لمرض الحمى القلاعية في ليبيا – FMD History in Libya</vt:lpstr>
      <vt:lpstr>الأعراض المرضية – Clinical Signs</vt:lpstr>
      <vt:lpstr>PowerPoint Presentation</vt:lpstr>
      <vt:lpstr>PowerPoint Presentation</vt:lpstr>
      <vt:lpstr>التشخيص المختبري لمرض الحمى القلاعية – FMD Laboratory Diagnosis</vt:lpstr>
      <vt:lpstr>التشخيص المختبري لمرض الحمى القلاعية – FMD Laboratory Diagnosis</vt:lpstr>
      <vt:lpstr>التشخيص المختبري لمرض الحمى القلاعية – FMD Laboratory Diagnosis</vt:lpstr>
      <vt:lpstr>التعرف على المسبب المرضي – Identification of the agent</vt:lpstr>
      <vt:lpstr>التعرف على المسبب المرضي – Identification of the agent</vt:lpstr>
      <vt:lpstr>الكشف عن فيروس الحمى القلاعية – FMDV detection</vt:lpstr>
      <vt:lpstr>التعرف على المسبب المرضي – Identification of the agent</vt:lpstr>
      <vt:lpstr>الاختبارات المصلية – Serological Tests</vt:lpstr>
      <vt:lpstr>الاختبارات المصلية – Serological Tests</vt:lpstr>
      <vt:lpstr>الاختبارات المصلية – Serological Tests</vt:lpstr>
      <vt:lpstr>أخذ العينات – FMD Sampling</vt:lpstr>
      <vt:lpstr>أخذ العينات في وجود الآفات – FMD Sampling from Lesions</vt:lpstr>
      <vt:lpstr>أخذ العينات في غياب الآفات – FMD Sampling in absence of Lesions</vt:lpstr>
      <vt:lpstr>أخذ العينات باستعمال البروبانق – FMD Sampling using Probangs</vt:lpstr>
      <vt:lpstr>أخذ العينات باستعمال البروبانق – FMD Sampling using Probangs</vt:lpstr>
      <vt:lpstr>PowerPoint Presentation</vt:lpstr>
      <vt:lpstr>PowerPoint Presentation</vt:lpstr>
      <vt:lpstr>شكر وتقدير – Acknowledgments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</dc:title>
  <dc:creator>Ibrahim Eldaghayes</dc:creator>
  <cp:lastModifiedBy>RENDINA Charlotte</cp:lastModifiedBy>
  <cp:revision>122</cp:revision>
  <dcterms:modified xsi:type="dcterms:W3CDTF">2020-12-03T12:32:29Z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0x010100AAA70A6D55F89541B84C0D400F3836B9</vt:lpwstr>
  </property>
</Properties>
</file>